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1" r:id="rId5"/>
    <p:sldId id="259" r:id="rId6"/>
    <p:sldId id="260" r:id="rId7"/>
    <p:sldId id="277" r:id="rId8"/>
    <p:sldId id="261" r:id="rId9"/>
    <p:sldId id="262" r:id="rId10"/>
    <p:sldId id="263" r:id="rId11"/>
    <p:sldId id="264" r:id="rId12"/>
    <p:sldId id="265" r:id="rId13"/>
    <p:sldId id="269" r:id="rId14"/>
    <p:sldId id="267" r:id="rId15"/>
    <p:sldId id="266" r:id="rId16"/>
    <p:sldId id="272" r:id="rId17"/>
    <p:sldId id="276" r:id="rId18"/>
    <p:sldId id="278" r:id="rId19"/>
    <p:sldId id="279" r:id="rId20"/>
    <p:sldId id="280" r:id="rId21"/>
    <p:sldId id="268" r:id="rId22"/>
    <p:sldId id="270" r:id="rId23"/>
    <p:sldId id="273" r:id="rId24"/>
    <p:sldId id="274" r:id="rId25"/>
    <p:sldId id="27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809" autoAdjust="0"/>
    <p:restoredTop sz="94660"/>
  </p:normalViewPr>
  <p:slideViewPr>
    <p:cSldViewPr>
      <p:cViewPr varScale="1">
        <p:scale>
          <a:sx n="50" d="100"/>
          <a:sy n="50" d="100"/>
        </p:scale>
        <p:origin x="1258" y="3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A8889-D61F-4EF8-B9FC-22D0551C69A6}" type="datetimeFigureOut">
              <a:rPr lang="en-US" smtClean="0"/>
              <a:t>10/21/2018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A61476-96CA-4D0F-B008-32A5389FBC2B}" type="slidenum">
              <a:rPr lang="en-US" smtClean="0"/>
              <a:t>‹#›</a:t>
            </a:fld>
            <a:endParaRPr lang="en-US"/>
          </a:p>
        </p:txBody>
      </p:sp>
    </p:spTree>
    <p:extLst>
      <p:ext uri="{BB962C8B-B14F-4D97-AF65-F5344CB8AC3E}">
        <p14:creationId xmlns:p14="http://schemas.microsoft.com/office/powerpoint/2010/main" val="1933822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61476-96CA-4D0F-B008-32A5389FBC2B}" type="slidenum">
              <a:rPr lang="en-US" smtClean="0"/>
              <a:t>16</a:t>
            </a:fld>
            <a:endParaRPr lang="en-US"/>
          </a:p>
        </p:txBody>
      </p:sp>
    </p:spTree>
    <p:extLst>
      <p:ext uri="{BB962C8B-B14F-4D97-AF65-F5344CB8AC3E}">
        <p14:creationId xmlns:p14="http://schemas.microsoft.com/office/powerpoint/2010/main" val="24284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B71A57-546C-410F-B5D5-5949001DB4A8}"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230845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B71A57-546C-410F-B5D5-5949001DB4A8}"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3422507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B71A57-546C-410F-B5D5-5949001DB4A8}"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701438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B71A57-546C-410F-B5D5-5949001DB4A8}"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2626669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B71A57-546C-410F-B5D5-5949001DB4A8}" type="datetimeFigureOut">
              <a:rPr lang="en-US" smtClean="0"/>
              <a:t>10/21/2018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2417079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B71A57-546C-410F-B5D5-5949001DB4A8}" type="datetimeFigureOut">
              <a:rPr lang="en-US" smtClean="0"/>
              <a:t>10/21/2018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601400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B71A57-546C-410F-B5D5-5949001DB4A8}" type="datetimeFigureOut">
              <a:rPr lang="en-US" smtClean="0"/>
              <a:t>10/21/2018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2156978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B71A57-546C-410F-B5D5-5949001DB4A8}"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176301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B71A57-546C-410F-B5D5-5949001DB4A8}" type="datetimeFigureOut">
              <a:rPr lang="en-US" smtClean="0"/>
              <a:t>10/21/2018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1514489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B71A57-546C-410F-B5D5-5949001DB4A8}"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519046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B71A57-546C-410F-B5D5-5949001DB4A8}" type="datetimeFigureOut">
              <a:rPr lang="en-US" smtClean="0"/>
              <a:t>10/21/2018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0298B-6F38-4360-AD25-A492C33F199A}" type="slidenum">
              <a:rPr lang="en-US" smtClean="0"/>
              <a:t>‹#›</a:t>
            </a:fld>
            <a:endParaRPr lang="en-US"/>
          </a:p>
        </p:txBody>
      </p:sp>
    </p:spTree>
    <p:extLst>
      <p:ext uri="{BB962C8B-B14F-4D97-AF65-F5344CB8AC3E}">
        <p14:creationId xmlns:p14="http://schemas.microsoft.com/office/powerpoint/2010/main" val="2366463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B71A57-546C-410F-B5D5-5949001DB4A8}" type="datetimeFigureOut">
              <a:rPr lang="en-US" smtClean="0"/>
              <a:t>10/21/2018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0298B-6F38-4360-AD25-A492C33F199A}" type="slidenum">
              <a:rPr lang="en-US" smtClean="0"/>
              <a:t>‹#›</a:t>
            </a:fld>
            <a:endParaRPr lang="en-US"/>
          </a:p>
        </p:txBody>
      </p:sp>
    </p:spTree>
    <p:extLst>
      <p:ext uri="{BB962C8B-B14F-4D97-AF65-F5344CB8AC3E}">
        <p14:creationId xmlns:p14="http://schemas.microsoft.com/office/powerpoint/2010/main" val="1647403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condvp@gfwcgeorgia.org" TargetMode="External"/><Relationship Id="rId2" Type="http://schemas.openxmlformats.org/officeDocument/2006/relationships/hyperlink" Target="mailto:Reports@gfwcgeorgia.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StandingComms@gfwcgeorgia.org" TargetMode="External"/><Relationship Id="rId2" Type="http://schemas.openxmlformats.org/officeDocument/2006/relationships/hyperlink" Target="mailto:Reports@gfwcgeorgia.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juniordirector@gfwcgeorgia.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gfwc.or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914400"/>
          </a:xfrm>
        </p:spPr>
        <p:txBody>
          <a:bodyPr/>
          <a:lstStyle/>
          <a:p>
            <a:r>
              <a:rPr lang="en-US" dirty="0">
                <a:solidFill>
                  <a:srgbClr val="7030A0"/>
                </a:solidFill>
                <a:latin typeface="Monotype Corsiva" panose="03010101010201010101" pitchFamily="66" charset="0"/>
              </a:rPr>
              <a:t>Reporting Guidelines</a:t>
            </a:r>
          </a:p>
        </p:txBody>
      </p:sp>
      <p:sp>
        <p:nvSpPr>
          <p:cNvPr id="3" name="Subtitle 2"/>
          <p:cNvSpPr>
            <a:spLocks noGrp="1"/>
          </p:cNvSpPr>
          <p:nvPr>
            <p:ph type="subTitle" idx="1"/>
          </p:nvPr>
        </p:nvSpPr>
        <p:spPr>
          <a:xfrm>
            <a:off x="685800" y="1143000"/>
            <a:ext cx="7924800" cy="5486400"/>
          </a:xfrm>
        </p:spPr>
        <p:txBody>
          <a:bodyPr>
            <a:normAutofit/>
          </a:bodyPr>
          <a:lstStyle/>
          <a:p>
            <a:r>
              <a:rPr lang="en-US" sz="3600" b="1" dirty="0"/>
              <a:t>North West District</a:t>
            </a:r>
          </a:p>
          <a:p>
            <a:endParaRPr lang="en-US" sz="3600" b="1" dirty="0"/>
          </a:p>
          <a:p>
            <a:endParaRPr lang="en-US" sz="3600" b="1" dirty="0"/>
          </a:p>
          <a:p>
            <a:endParaRPr lang="en-US" sz="3600" b="1" dirty="0"/>
          </a:p>
          <a:p>
            <a:endParaRPr lang="en-US" sz="3600" b="1" dirty="0"/>
          </a:p>
          <a:p>
            <a:endParaRPr lang="en-US" sz="3600" b="1" dirty="0"/>
          </a:p>
          <a:p>
            <a:r>
              <a:rPr lang="en-US" sz="2800" b="1" dirty="0"/>
              <a:t>Prepared by </a:t>
            </a:r>
          </a:p>
          <a:p>
            <a:r>
              <a:rPr lang="en-US" sz="2800" b="1" dirty="0"/>
              <a:t>Karen Clydesdale, NW District President</a:t>
            </a:r>
          </a:p>
          <a:p>
            <a:r>
              <a:rPr lang="en-US" sz="2800" b="1" dirty="0"/>
              <a:t>2018-2020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2209800"/>
            <a:ext cx="3257550" cy="2895600"/>
          </a:xfrm>
          <a:prstGeom prst="rect">
            <a:avLst/>
          </a:prstGeom>
        </p:spPr>
      </p:pic>
    </p:spTree>
    <p:extLst>
      <p:ext uri="{BB962C8B-B14F-4D97-AF65-F5344CB8AC3E}">
        <p14:creationId xmlns:p14="http://schemas.microsoft.com/office/powerpoint/2010/main" val="566088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Why Should We Report</a:t>
            </a:r>
          </a:p>
        </p:txBody>
      </p:sp>
      <p:sp>
        <p:nvSpPr>
          <p:cNvPr id="3" name="Content Placeholder 2"/>
          <p:cNvSpPr>
            <a:spLocks noGrp="1"/>
          </p:cNvSpPr>
          <p:nvPr>
            <p:ph idx="1"/>
          </p:nvPr>
        </p:nvSpPr>
        <p:spPr/>
        <p:txBody>
          <a:bodyPr>
            <a:normAutofit lnSpcReduction="10000"/>
          </a:bodyPr>
          <a:lstStyle/>
          <a:p>
            <a:r>
              <a:rPr lang="en-US" dirty="0"/>
              <a:t>Enables GFWC Georgia to recognize and acknowledge service by our clubs to our communities</a:t>
            </a:r>
          </a:p>
          <a:p>
            <a:r>
              <a:rPr lang="en-US" dirty="0"/>
              <a:t>The statistical information is used by GFWC in lobbying efforts to help acquire Partnerships and other funding</a:t>
            </a:r>
          </a:p>
          <a:p>
            <a:r>
              <a:rPr lang="en-US" dirty="0"/>
              <a:t>It is the history of your club</a:t>
            </a:r>
          </a:p>
          <a:p>
            <a:r>
              <a:rPr lang="en-US" dirty="0"/>
              <a:t>A tool to preserve the history of our women in society</a:t>
            </a:r>
          </a:p>
          <a:p>
            <a:endParaRPr lang="en-US" dirty="0"/>
          </a:p>
        </p:txBody>
      </p:sp>
    </p:spTree>
    <p:extLst>
      <p:ext uri="{BB962C8B-B14F-4D97-AF65-F5344CB8AC3E}">
        <p14:creationId xmlns:p14="http://schemas.microsoft.com/office/powerpoint/2010/main" val="3859861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Planning Projects</a:t>
            </a:r>
          </a:p>
        </p:txBody>
      </p:sp>
      <p:sp>
        <p:nvSpPr>
          <p:cNvPr id="3" name="Content Placeholder 2"/>
          <p:cNvSpPr>
            <a:spLocks noGrp="1"/>
          </p:cNvSpPr>
          <p:nvPr>
            <p:ph idx="1"/>
          </p:nvPr>
        </p:nvSpPr>
        <p:spPr/>
        <p:txBody>
          <a:bodyPr>
            <a:normAutofit lnSpcReduction="10000"/>
          </a:bodyPr>
          <a:lstStyle/>
          <a:p>
            <a:r>
              <a:rPr lang="en-US" dirty="0"/>
              <a:t>The GFWC Ga Yearbook should be followed. All CSP and Special Projects areas  have suggested  ideas for club programs</a:t>
            </a:r>
          </a:p>
          <a:p>
            <a:r>
              <a:rPr lang="en-US" dirty="0"/>
              <a:t>Dates to Remember and Resources for creating projects are provided.</a:t>
            </a:r>
          </a:p>
          <a:p>
            <a:r>
              <a:rPr lang="en-US" dirty="0"/>
              <a:t>Partner organizations and successful projects are also listed </a:t>
            </a:r>
          </a:p>
          <a:p>
            <a:r>
              <a:rPr lang="en-US" dirty="0"/>
              <a:t>Ideas for projects with local community groups are also included. </a:t>
            </a:r>
          </a:p>
          <a:p>
            <a:endParaRPr lang="en-US" dirty="0"/>
          </a:p>
        </p:txBody>
      </p:sp>
    </p:spTree>
    <p:extLst>
      <p:ext uri="{BB962C8B-B14F-4D97-AF65-F5344CB8AC3E}">
        <p14:creationId xmlns:p14="http://schemas.microsoft.com/office/powerpoint/2010/main" val="190122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Is Everyone Eligible for Awards</a:t>
            </a:r>
          </a:p>
        </p:txBody>
      </p:sp>
      <p:sp>
        <p:nvSpPr>
          <p:cNvPr id="3" name="Content Placeholder 2"/>
          <p:cNvSpPr>
            <a:spLocks noGrp="1"/>
          </p:cNvSpPr>
          <p:nvPr>
            <p:ph idx="1"/>
          </p:nvPr>
        </p:nvSpPr>
        <p:spPr/>
        <p:txBody>
          <a:bodyPr>
            <a:normAutofit fontScale="92500" lnSpcReduction="10000"/>
          </a:bodyPr>
          <a:lstStyle/>
          <a:p>
            <a:r>
              <a:rPr lang="en-US" dirty="0"/>
              <a:t>Clubs must pay dues on time. Dues are due on June 1 and are delinquent if not received in the state office by December 1.</a:t>
            </a:r>
          </a:p>
          <a:p>
            <a:r>
              <a:rPr lang="en-US" dirty="0"/>
              <a:t>Clubs must pay dues on the same number of members reported to the district and state</a:t>
            </a:r>
          </a:p>
          <a:p>
            <a:r>
              <a:rPr lang="en-US" dirty="0"/>
              <a:t>Junior Clubs must pay Junior Conference dues on or before December1</a:t>
            </a:r>
          </a:p>
          <a:p>
            <a:r>
              <a:rPr lang="en-US" dirty="0"/>
              <a:t>No club or club member is eligible for an award if the dues are not postmarked on or before December 1 of the reporting year.</a:t>
            </a:r>
          </a:p>
        </p:txBody>
      </p:sp>
    </p:spTree>
    <p:extLst>
      <p:ext uri="{BB962C8B-B14F-4D97-AF65-F5344CB8AC3E}">
        <p14:creationId xmlns:p14="http://schemas.microsoft.com/office/powerpoint/2010/main" val="4016270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When Do I Report</a:t>
            </a:r>
          </a:p>
        </p:txBody>
      </p:sp>
      <p:sp>
        <p:nvSpPr>
          <p:cNvPr id="3" name="Content Placeholder 2"/>
          <p:cNvSpPr>
            <a:spLocks noGrp="1"/>
          </p:cNvSpPr>
          <p:nvPr>
            <p:ph idx="1"/>
          </p:nvPr>
        </p:nvSpPr>
        <p:spPr/>
        <p:txBody>
          <a:bodyPr>
            <a:normAutofit fontScale="92500" lnSpcReduction="20000"/>
          </a:bodyPr>
          <a:lstStyle/>
          <a:p>
            <a:r>
              <a:rPr lang="en-US" dirty="0"/>
              <a:t>Clubs should report work done between January 1 and December 31 of the most recent calendar year.</a:t>
            </a:r>
          </a:p>
          <a:p>
            <a:r>
              <a:rPr lang="en-US" dirty="0"/>
              <a:t>Reports must be filed by January 25.In those years where January 25 falls on a Sunday or a Federal holiday the reports must be postmarked prior to January 25.</a:t>
            </a:r>
          </a:p>
          <a:p>
            <a:r>
              <a:rPr lang="en-US" dirty="0"/>
              <a:t>Reports may be filed by USPS or electronic submission</a:t>
            </a:r>
          </a:p>
          <a:p>
            <a:r>
              <a:rPr lang="en-US" dirty="0"/>
              <a:t>Deadline for electronic submission is 11:59 pm January 25, regardless of the day of the week.</a:t>
            </a:r>
          </a:p>
        </p:txBody>
      </p:sp>
    </p:spTree>
    <p:extLst>
      <p:ext uri="{BB962C8B-B14F-4D97-AF65-F5344CB8AC3E}">
        <p14:creationId xmlns:p14="http://schemas.microsoft.com/office/powerpoint/2010/main" val="395031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How Do I Report</a:t>
            </a:r>
          </a:p>
        </p:txBody>
      </p:sp>
      <p:sp>
        <p:nvSpPr>
          <p:cNvPr id="3" name="Content Placeholder 2"/>
          <p:cNvSpPr>
            <a:spLocks noGrp="1"/>
          </p:cNvSpPr>
          <p:nvPr>
            <p:ph idx="1"/>
          </p:nvPr>
        </p:nvSpPr>
        <p:spPr>
          <a:xfrm>
            <a:off x="457200" y="1295400"/>
            <a:ext cx="8229600" cy="5181600"/>
          </a:xfrm>
        </p:spPr>
        <p:txBody>
          <a:bodyPr>
            <a:noAutofit/>
          </a:bodyPr>
          <a:lstStyle/>
          <a:p>
            <a:r>
              <a:rPr lang="en-US" sz="2400" dirty="0"/>
              <a:t>The GFWC Georgia Program/ Special Project Report Form is where you report the activities of your club in narrative form. This is also called the Entry Cover Sheet</a:t>
            </a:r>
          </a:p>
          <a:p>
            <a:r>
              <a:rPr lang="en-US" sz="2400" dirty="0"/>
              <a:t>Individual Chairmen or the club Presidents complete the optional cover sheet for the specific area for which the club wishes to report</a:t>
            </a:r>
          </a:p>
          <a:p>
            <a:r>
              <a:rPr lang="en-US" sz="2400" dirty="0"/>
              <a:t>Narratives are limited to 10 projects, Two single spaced pages of narrative are allowed. The font size must be 12 or higher</a:t>
            </a:r>
          </a:p>
          <a:p>
            <a:r>
              <a:rPr lang="en-US" sz="2400" dirty="0"/>
              <a:t>Narratives must be clearly marked with club name, preparer name and email.</a:t>
            </a:r>
          </a:p>
          <a:p>
            <a:r>
              <a:rPr lang="en-US" sz="2400" dirty="0"/>
              <a:t>Projects should be numbered from 1-10</a:t>
            </a:r>
          </a:p>
          <a:p>
            <a:r>
              <a:rPr lang="en-US" sz="2400" dirty="0"/>
              <a:t>Individual report forms can be found  starting on page 316 of the GFWC  GA Yearbook. </a:t>
            </a:r>
          </a:p>
        </p:txBody>
      </p:sp>
    </p:spTree>
    <p:extLst>
      <p:ext uri="{BB962C8B-B14F-4D97-AF65-F5344CB8AC3E}">
        <p14:creationId xmlns:p14="http://schemas.microsoft.com/office/powerpoint/2010/main" val="1144942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4BAB-C057-47D7-A21B-FA09A36F8EFA}"/>
              </a:ext>
            </a:extLst>
          </p:cNvPr>
          <p:cNvSpPr>
            <a:spLocks noGrp="1"/>
          </p:cNvSpPr>
          <p:nvPr>
            <p:ph type="title"/>
          </p:nvPr>
        </p:nvSpPr>
        <p:spPr/>
        <p:txBody>
          <a:bodyPr/>
          <a:lstStyle/>
          <a:p>
            <a:r>
              <a:rPr lang="en-US" dirty="0">
                <a:solidFill>
                  <a:srgbClr val="7030A0"/>
                </a:solidFill>
                <a:latin typeface="Monotype Corsiva" panose="03010101010201010101" pitchFamily="66" charset="0"/>
              </a:rPr>
              <a:t>GFWC  GA Achievement Goal  Award</a:t>
            </a:r>
          </a:p>
        </p:txBody>
      </p:sp>
      <p:sp>
        <p:nvSpPr>
          <p:cNvPr id="3" name="Content Placeholder 2">
            <a:extLst>
              <a:ext uri="{FF2B5EF4-FFF2-40B4-BE49-F238E27FC236}">
                <a16:creationId xmlns:a16="http://schemas.microsoft.com/office/drawing/2014/main" id="{5CB568F4-0BBC-4580-85FB-D73AF1A55DBE}"/>
              </a:ext>
            </a:extLst>
          </p:cNvPr>
          <p:cNvSpPr>
            <a:spLocks noGrp="1"/>
          </p:cNvSpPr>
          <p:nvPr>
            <p:ph idx="1"/>
          </p:nvPr>
        </p:nvSpPr>
        <p:spPr/>
        <p:txBody>
          <a:bodyPr>
            <a:normAutofit/>
          </a:bodyPr>
          <a:lstStyle/>
          <a:p>
            <a:r>
              <a:rPr lang="en-US" sz="2800" dirty="0"/>
              <a:t>This award is a District Award and the basis for the Ester Barnes Achievement Goal Gavel Award.</a:t>
            </a:r>
          </a:p>
          <a:p>
            <a:r>
              <a:rPr lang="en-US" sz="2800" dirty="0"/>
              <a:t>Must be submitted by Club Presidents to the State Office and 1</a:t>
            </a:r>
            <a:r>
              <a:rPr lang="en-US" sz="2800" baseline="30000" dirty="0"/>
              <a:t>st</a:t>
            </a:r>
            <a:r>
              <a:rPr lang="en-US" sz="2800" dirty="0"/>
              <a:t> VP by the January 25 deadline</a:t>
            </a:r>
          </a:p>
          <a:p>
            <a:r>
              <a:rPr lang="en-US" sz="2800" dirty="0"/>
              <a:t>The District with the highest number of points will be the winner</a:t>
            </a:r>
          </a:p>
          <a:p>
            <a:r>
              <a:rPr lang="en-US" sz="2800" dirty="0"/>
              <a:t>The form can be found on page 309-310 of the GFWC Georgia Yearbook and online at gfwcgeorgia.org</a:t>
            </a:r>
          </a:p>
        </p:txBody>
      </p:sp>
    </p:spTree>
    <p:extLst>
      <p:ext uri="{BB962C8B-B14F-4D97-AF65-F5344CB8AC3E}">
        <p14:creationId xmlns:p14="http://schemas.microsoft.com/office/powerpoint/2010/main" val="181185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latin typeface="Monotype Corsiva" panose="03010101010201010101" pitchFamily="66" charset="0"/>
              </a:rPr>
              <a:t>GFWC Georgia Program/Special Project Report Form</a:t>
            </a:r>
          </a:p>
        </p:txBody>
      </p:sp>
      <p:sp>
        <p:nvSpPr>
          <p:cNvPr id="3" name="Content Placeholder 2"/>
          <p:cNvSpPr>
            <a:spLocks noGrp="1"/>
          </p:cNvSpPr>
          <p:nvPr>
            <p:ph idx="1"/>
          </p:nvPr>
        </p:nvSpPr>
        <p:spPr/>
        <p:txBody>
          <a:bodyPr/>
          <a:lstStyle/>
          <a:p>
            <a:r>
              <a:rPr lang="en-US" dirty="0"/>
              <a:t>A separate entry cover sheet must be completed for each of the 6 Community Service Programs, Tallulah Falls School and the 2 Special Programs, one for each of the Advancement Areas and ESO.</a:t>
            </a:r>
          </a:p>
          <a:p>
            <a:r>
              <a:rPr lang="en-US" dirty="0"/>
              <a:t>Each club may complete and submit one report for each of these areas</a:t>
            </a:r>
          </a:p>
          <a:p>
            <a:r>
              <a:rPr lang="en-US" dirty="0"/>
              <a:t>This is an optional report</a:t>
            </a:r>
          </a:p>
        </p:txBody>
      </p:sp>
    </p:spTree>
    <p:extLst>
      <p:ext uri="{BB962C8B-B14F-4D97-AF65-F5344CB8AC3E}">
        <p14:creationId xmlns:p14="http://schemas.microsoft.com/office/powerpoint/2010/main" val="106359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latin typeface="Monotype Corsiva" panose="03010101010201010101" pitchFamily="66" charset="0"/>
              </a:rPr>
              <a:t>GFWC Georgia  Club President Statistical Reporting Form</a:t>
            </a:r>
          </a:p>
        </p:txBody>
      </p:sp>
      <p:sp>
        <p:nvSpPr>
          <p:cNvPr id="3" name="Content Placeholder 2"/>
          <p:cNvSpPr>
            <a:spLocks noGrp="1"/>
          </p:cNvSpPr>
          <p:nvPr>
            <p:ph idx="1"/>
          </p:nvPr>
        </p:nvSpPr>
        <p:spPr/>
        <p:txBody>
          <a:bodyPr>
            <a:normAutofit fontScale="92500" lnSpcReduction="20000"/>
          </a:bodyPr>
          <a:lstStyle/>
          <a:p>
            <a:r>
              <a:rPr lang="en-US" dirty="0"/>
              <a:t> This form is a compilation of the clubs work in a calendar year</a:t>
            </a:r>
          </a:p>
          <a:p>
            <a:r>
              <a:rPr lang="en-US" dirty="0"/>
              <a:t>All clubs Presidents must submit this form</a:t>
            </a:r>
          </a:p>
          <a:p>
            <a:r>
              <a:rPr lang="en-US" dirty="0"/>
              <a:t>The form consists of three parts, a cover sheet and two sheets for statistics on CSP&lt; partner Projects, TFS, Special programs, Advancement areas and ESO</a:t>
            </a:r>
          </a:p>
          <a:p>
            <a:r>
              <a:rPr lang="en-US" dirty="0"/>
              <a:t>No narrative is attached</a:t>
            </a:r>
          </a:p>
          <a:p>
            <a:r>
              <a:rPr lang="en-US" dirty="0"/>
              <a:t>Forms are sent to the State Office and State President no later than 11:59 on Feb 15 </a:t>
            </a:r>
          </a:p>
          <a:p>
            <a:endParaRPr lang="en-US" dirty="0"/>
          </a:p>
        </p:txBody>
      </p:sp>
    </p:spTree>
    <p:extLst>
      <p:ext uri="{BB962C8B-B14F-4D97-AF65-F5344CB8AC3E}">
        <p14:creationId xmlns:p14="http://schemas.microsoft.com/office/powerpoint/2010/main" val="356081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7030A0"/>
                </a:solidFill>
                <a:latin typeface="Monotype Corsiva" panose="03010101010201010101" pitchFamily="66" charset="0"/>
              </a:rPr>
              <a:t>GFWC Georgia Club Creativity Award</a:t>
            </a:r>
          </a:p>
        </p:txBody>
      </p:sp>
      <p:sp>
        <p:nvSpPr>
          <p:cNvPr id="3" name="Content Placeholder 2"/>
          <p:cNvSpPr>
            <a:spLocks noGrp="1"/>
          </p:cNvSpPr>
          <p:nvPr>
            <p:ph idx="1"/>
          </p:nvPr>
        </p:nvSpPr>
        <p:spPr/>
        <p:txBody>
          <a:bodyPr>
            <a:normAutofit fontScale="77500" lnSpcReduction="20000"/>
          </a:bodyPr>
          <a:lstStyle/>
          <a:p>
            <a:r>
              <a:rPr lang="en-US" dirty="0"/>
              <a:t>This is an opportunity to highlight one project your club feels is exceptional in each area of work</a:t>
            </a:r>
          </a:p>
          <a:p>
            <a:r>
              <a:rPr lang="en-US" dirty="0"/>
              <a:t>The narrative is limited to one page, single spaced using a 12 point font or larger</a:t>
            </a:r>
          </a:p>
          <a:p>
            <a:r>
              <a:rPr lang="en-US" dirty="0"/>
              <a:t> A cover sheet and one page narrative  must be submitted to the State office and either to the 2</a:t>
            </a:r>
            <a:r>
              <a:rPr lang="en-US" baseline="30000" dirty="0"/>
              <a:t>nd</a:t>
            </a:r>
            <a:r>
              <a:rPr lang="en-US" dirty="0"/>
              <a:t> VP or the State Standing Committee Chairman by January 25.</a:t>
            </a:r>
          </a:p>
          <a:p>
            <a:r>
              <a:rPr lang="en-US" dirty="0"/>
              <a:t>Narrative page must be clearly labeled with club name, preparer name and email</a:t>
            </a:r>
          </a:p>
          <a:p>
            <a:r>
              <a:rPr lang="en-US" dirty="0"/>
              <a:t>This report is optional</a:t>
            </a:r>
          </a:p>
          <a:p>
            <a:r>
              <a:rPr lang="en-US" dirty="0"/>
              <a:t>There will be one Creativity Award overall winner and one honorable mention winner for each area of work</a:t>
            </a:r>
          </a:p>
          <a:p>
            <a:endParaRPr lang="en-US" dirty="0"/>
          </a:p>
        </p:txBody>
      </p:sp>
    </p:spTree>
    <p:extLst>
      <p:ext uri="{BB962C8B-B14F-4D97-AF65-F5344CB8AC3E}">
        <p14:creationId xmlns:p14="http://schemas.microsoft.com/office/powerpoint/2010/main" val="103247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Where Can I Find The Forms</a:t>
            </a:r>
          </a:p>
        </p:txBody>
      </p:sp>
      <p:sp>
        <p:nvSpPr>
          <p:cNvPr id="3" name="Content Placeholder 2"/>
          <p:cNvSpPr>
            <a:spLocks noGrp="1"/>
          </p:cNvSpPr>
          <p:nvPr>
            <p:ph idx="1"/>
          </p:nvPr>
        </p:nvSpPr>
        <p:spPr/>
        <p:txBody>
          <a:bodyPr/>
          <a:lstStyle/>
          <a:p>
            <a:r>
              <a:rPr lang="en-US" dirty="0"/>
              <a:t>All reporting forms may be found on the website, </a:t>
            </a:r>
            <a:r>
              <a:rPr lang="en-US" b="1" dirty="0"/>
              <a:t>gfwcgeorgia.org </a:t>
            </a:r>
            <a:r>
              <a:rPr lang="en-US" dirty="0"/>
              <a:t>(Click on Club Resources) or in the GFWC Georgia Yearbook . Forms are also on the flash drive format of the Yearbook.</a:t>
            </a:r>
          </a:p>
          <a:p>
            <a:r>
              <a:rPr lang="en-US" dirty="0"/>
              <a:t>All forms may be photocopied and downloaded.</a:t>
            </a:r>
            <a:endParaRPr lang="en-US" b="1" dirty="0"/>
          </a:p>
          <a:p>
            <a:endParaRPr lang="en-US" b="1" dirty="0"/>
          </a:p>
          <a:p>
            <a:endParaRPr lang="en-US" dirty="0"/>
          </a:p>
        </p:txBody>
      </p:sp>
    </p:spTree>
    <p:extLst>
      <p:ext uri="{BB962C8B-B14F-4D97-AF65-F5344CB8AC3E}">
        <p14:creationId xmlns:p14="http://schemas.microsoft.com/office/powerpoint/2010/main" val="2596823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Where Do I Send The Forms</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All CSP and Tallulah Falls School reports must be sent to  GFWC Georgia State Office and to the 2</a:t>
            </a:r>
            <a:r>
              <a:rPr lang="en-US" baseline="30000" dirty="0"/>
              <a:t>nd</a:t>
            </a:r>
            <a:r>
              <a:rPr lang="en-US" dirty="0"/>
              <a:t> VP.</a:t>
            </a:r>
          </a:p>
          <a:p>
            <a:pPr marL="0" indent="0">
              <a:buNone/>
            </a:pPr>
            <a:r>
              <a:rPr lang="en-US" dirty="0"/>
              <a:t> Email to: </a:t>
            </a:r>
            <a:r>
              <a:rPr lang="en-US" dirty="0">
                <a:hlinkClick r:id="rId2"/>
              </a:rPr>
              <a:t>Reports@gfwcgeorgia.org</a:t>
            </a:r>
            <a:r>
              <a:rPr lang="en-US" dirty="0"/>
              <a:t> and </a:t>
            </a:r>
            <a:r>
              <a:rPr lang="en-US" dirty="0">
                <a:hlinkClick r:id="rId3"/>
              </a:rPr>
              <a:t>secondvp@gfwcgeorgia.org</a:t>
            </a:r>
            <a:endParaRPr lang="en-US" dirty="0"/>
          </a:p>
          <a:p>
            <a:pPr marL="0" indent="0">
              <a:buNone/>
            </a:pPr>
            <a:endParaRPr lang="en-US" dirty="0"/>
          </a:p>
          <a:p>
            <a:pPr marL="0" indent="0">
              <a:buNone/>
            </a:pPr>
            <a:r>
              <a:rPr lang="en-US" sz="2400" dirty="0"/>
              <a:t> </a:t>
            </a:r>
            <a:r>
              <a:rPr lang="en-US" sz="2400" b="1" dirty="0"/>
              <a:t>USPS Mail</a:t>
            </a:r>
            <a:r>
              <a:rPr lang="en-US" sz="2400" dirty="0"/>
              <a:t>: GFWC Georgia		Kim Sekulow</a:t>
            </a:r>
          </a:p>
          <a:p>
            <a:pPr marL="0" indent="0">
              <a:buNone/>
            </a:pPr>
            <a:r>
              <a:rPr lang="en-US" sz="2400" dirty="0"/>
              <a:t>                    Attn: Office Administrator	GFWC Georgia 2</a:t>
            </a:r>
            <a:r>
              <a:rPr lang="en-US" sz="2400" baseline="30000" dirty="0"/>
              <a:t>nd</a:t>
            </a:r>
            <a:r>
              <a:rPr lang="en-US" sz="2400" dirty="0"/>
              <a:t> VP</a:t>
            </a:r>
          </a:p>
          <a:p>
            <a:pPr marL="0" indent="0">
              <a:buNone/>
            </a:pPr>
            <a:r>
              <a:rPr lang="en-US" sz="2400" dirty="0"/>
              <a:t>                     P.O. Box 39			1834 Banneker Court</a:t>
            </a:r>
          </a:p>
          <a:p>
            <a:pPr marL="0" indent="0">
              <a:buNone/>
            </a:pPr>
            <a:r>
              <a:rPr lang="en-US" sz="2400" dirty="0"/>
              <a:t>                     Tallulah Falls, GA 30573	Smoke Rise, GA 30087</a:t>
            </a:r>
          </a:p>
        </p:txBody>
      </p:sp>
    </p:spTree>
    <p:extLst>
      <p:ext uri="{BB962C8B-B14F-4D97-AF65-F5344CB8AC3E}">
        <p14:creationId xmlns:p14="http://schemas.microsoft.com/office/powerpoint/2010/main" val="881231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7030A0"/>
                </a:solidFill>
                <a:latin typeface="Monotype Corsiva" panose="03010101010201010101" pitchFamily="66" charset="0"/>
              </a:rPr>
              <a:t>Where Do I Send Club Creativity Forms</a:t>
            </a:r>
          </a:p>
        </p:txBody>
      </p:sp>
      <p:sp>
        <p:nvSpPr>
          <p:cNvPr id="3" name="Content Placeholder 2"/>
          <p:cNvSpPr>
            <a:spLocks noGrp="1"/>
          </p:cNvSpPr>
          <p:nvPr>
            <p:ph idx="1"/>
          </p:nvPr>
        </p:nvSpPr>
        <p:spPr/>
        <p:txBody>
          <a:bodyPr/>
          <a:lstStyle/>
          <a:p>
            <a:r>
              <a:rPr lang="en-US" dirty="0"/>
              <a:t>Club Creativity Forms are sent to the GFWC State Office and either to the second VP or the State Standing Committee Chairman, depending on the area of work.</a:t>
            </a:r>
          </a:p>
          <a:p>
            <a:r>
              <a:rPr lang="en-US" dirty="0"/>
              <a:t>Check the form and send it to everyone listed at the bottom of the form </a:t>
            </a:r>
          </a:p>
        </p:txBody>
      </p:sp>
    </p:spTree>
    <p:extLst>
      <p:ext uri="{BB962C8B-B14F-4D97-AF65-F5344CB8AC3E}">
        <p14:creationId xmlns:p14="http://schemas.microsoft.com/office/powerpoint/2010/main" val="9078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latin typeface="Monotype Corsiva" panose="03010101010201010101" pitchFamily="66" charset="0"/>
              </a:rPr>
              <a:t>Where do Advancement Area And Special Projects Send Their Reports</a:t>
            </a:r>
          </a:p>
        </p:txBody>
      </p:sp>
      <p:sp>
        <p:nvSpPr>
          <p:cNvPr id="3" name="Content Placeholder 2"/>
          <p:cNvSpPr>
            <a:spLocks noGrp="1"/>
          </p:cNvSpPr>
          <p:nvPr>
            <p:ph idx="1"/>
          </p:nvPr>
        </p:nvSpPr>
        <p:spPr/>
        <p:txBody>
          <a:bodyPr>
            <a:normAutofit fontScale="92500"/>
          </a:bodyPr>
          <a:lstStyle/>
          <a:p>
            <a:r>
              <a:rPr lang="en-US" sz="2800" dirty="0"/>
              <a:t>To the GFWC GA State Office </a:t>
            </a:r>
            <a:r>
              <a:rPr lang="en-US" sz="2800" b="1" dirty="0"/>
              <a:t>and </a:t>
            </a:r>
            <a:r>
              <a:rPr lang="en-US" sz="2800" dirty="0"/>
              <a:t>to the GFWC Georgia Special Committees Chairman</a:t>
            </a:r>
            <a:r>
              <a:rPr lang="en-US" sz="2800" b="1" dirty="0"/>
              <a:t> </a:t>
            </a:r>
            <a:r>
              <a:rPr lang="en-US" sz="2800" dirty="0"/>
              <a:t>listed on the GFWC Georgia Program/ Special Project Report  Form</a:t>
            </a:r>
          </a:p>
          <a:p>
            <a:r>
              <a:rPr lang="en-US" sz="2800" dirty="0">
                <a:hlinkClick r:id="rId2"/>
              </a:rPr>
              <a:t>Reports@gfwcgeorgia.org</a:t>
            </a:r>
            <a:endParaRPr lang="en-US" sz="2800" dirty="0"/>
          </a:p>
          <a:p>
            <a:r>
              <a:rPr lang="en-US" sz="2800" dirty="0">
                <a:hlinkClick r:id="rId3"/>
              </a:rPr>
              <a:t>StandingComms@gfwcgeorgia.org</a:t>
            </a:r>
            <a:endParaRPr lang="en-US" sz="2800" dirty="0"/>
          </a:p>
          <a:p>
            <a:endParaRPr lang="en-US" sz="2800" dirty="0"/>
          </a:p>
          <a:p>
            <a:pPr marL="0" indent="0">
              <a:buNone/>
            </a:pPr>
            <a:r>
              <a:rPr lang="en-US" sz="2400" dirty="0"/>
              <a:t>GFWC Georgia				Bonnie Rogers</a:t>
            </a:r>
          </a:p>
          <a:p>
            <a:pPr marL="0" indent="0">
              <a:buNone/>
            </a:pPr>
            <a:r>
              <a:rPr lang="en-US" sz="2400" dirty="0"/>
              <a:t>Attn. Office Administrator		186 Magna Carta Drive</a:t>
            </a:r>
          </a:p>
          <a:p>
            <a:pPr marL="0" indent="0">
              <a:buNone/>
            </a:pPr>
            <a:r>
              <a:rPr lang="en-US" sz="2400" dirty="0"/>
              <a:t>P.O.Box 39				Woodbine GA 31569 	</a:t>
            </a:r>
          </a:p>
          <a:p>
            <a:pPr marL="0" indent="0">
              <a:buNone/>
            </a:pPr>
            <a:r>
              <a:rPr lang="en-US" sz="2400" dirty="0"/>
              <a:t>Tallulah Falls, GA 30573</a:t>
            </a:r>
          </a:p>
        </p:txBody>
      </p:sp>
    </p:spTree>
    <p:extLst>
      <p:ext uri="{BB962C8B-B14F-4D97-AF65-F5344CB8AC3E}">
        <p14:creationId xmlns:p14="http://schemas.microsoft.com/office/powerpoint/2010/main" val="2430490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latin typeface="Monotype Corsiva" panose="03010101010201010101" pitchFamily="66" charset="0"/>
              </a:rPr>
              <a:t>Where Do Junior Clubs Send Their Forms</a:t>
            </a:r>
          </a:p>
        </p:txBody>
      </p:sp>
      <p:sp>
        <p:nvSpPr>
          <p:cNvPr id="3" name="Content Placeholder 2"/>
          <p:cNvSpPr>
            <a:spLocks noGrp="1"/>
          </p:cNvSpPr>
          <p:nvPr>
            <p:ph idx="1"/>
          </p:nvPr>
        </p:nvSpPr>
        <p:spPr/>
        <p:txBody>
          <a:bodyPr/>
          <a:lstStyle/>
          <a:p>
            <a:r>
              <a:rPr lang="en-US" dirty="0"/>
              <a:t>Junior Clubs Should mail a copy of the form   either electronically or by postal mail to the GFWC Georgia Director of Junior Clubs at</a:t>
            </a:r>
          </a:p>
          <a:p>
            <a:r>
              <a:rPr lang="en-US" dirty="0">
                <a:hlinkClick r:id="rId2"/>
              </a:rPr>
              <a:t>juniordirector@gfwcgeorgia.org</a:t>
            </a:r>
            <a:endParaRPr lang="en-US" dirty="0"/>
          </a:p>
          <a:p>
            <a:r>
              <a:rPr lang="en-US" dirty="0"/>
              <a:t>USPS Mail 	Becky Bolden</a:t>
            </a:r>
          </a:p>
          <a:p>
            <a:pPr marL="2743200" lvl="6" indent="0">
              <a:buNone/>
            </a:pPr>
            <a:r>
              <a:rPr lang="en-US" sz="2800" dirty="0"/>
              <a:t>GFWC GA Director of Junior Clubs</a:t>
            </a:r>
          </a:p>
          <a:p>
            <a:pPr marL="2743200" lvl="6" indent="0">
              <a:buNone/>
            </a:pPr>
            <a:r>
              <a:rPr lang="en-US" sz="2800" dirty="0"/>
              <a:t>4510 Hidden Meadows Lane</a:t>
            </a:r>
          </a:p>
          <a:p>
            <a:pPr marL="2743200" lvl="6" indent="0">
              <a:buNone/>
            </a:pPr>
            <a:r>
              <a:rPr lang="en-US" sz="2800" dirty="0"/>
              <a:t>Monroe, GA 30573</a:t>
            </a:r>
          </a:p>
          <a:p>
            <a:pPr marL="2743200" lvl="6" indent="0">
              <a:buNone/>
            </a:pPr>
            <a:endParaRPr lang="en-US" dirty="0"/>
          </a:p>
        </p:txBody>
      </p:sp>
    </p:spTree>
    <p:extLst>
      <p:ext uri="{BB962C8B-B14F-4D97-AF65-F5344CB8AC3E}">
        <p14:creationId xmlns:p14="http://schemas.microsoft.com/office/powerpoint/2010/main" val="530747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Will there Still be District Awards</a:t>
            </a:r>
          </a:p>
        </p:txBody>
      </p:sp>
      <p:sp>
        <p:nvSpPr>
          <p:cNvPr id="3" name="Content Placeholder 2"/>
          <p:cNvSpPr>
            <a:spLocks noGrp="1"/>
          </p:cNvSpPr>
          <p:nvPr>
            <p:ph idx="1"/>
          </p:nvPr>
        </p:nvSpPr>
        <p:spPr/>
        <p:txBody>
          <a:bodyPr>
            <a:normAutofit/>
          </a:bodyPr>
          <a:lstStyle/>
          <a:p>
            <a:r>
              <a:rPr lang="en-US" dirty="0"/>
              <a:t>District Awards will be determined by the appropriate State Chair</a:t>
            </a:r>
          </a:p>
          <a:p>
            <a:r>
              <a:rPr lang="en-US" dirty="0"/>
              <a:t>The winners will be based on the reports submitted</a:t>
            </a:r>
          </a:p>
          <a:p>
            <a:r>
              <a:rPr lang="en-US" dirty="0"/>
              <a:t>Clubs do not need to send reports to District Chairs.</a:t>
            </a:r>
          </a:p>
          <a:p>
            <a:r>
              <a:rPr lang="en-US" dirty="0"/>
              <a:t>District Awards Chairs should send a complete list of the awards to the State Awards Chair</a:t>
            </a:r>
          </a:p>
          <a:p>
            <a:endParaRPr lang="en-US" dirty="0"/>
          </a:p>
        </p:txBody>
      </p:sp>
    </p:spTree>
    <p:extLst>
      <p:ext uri="{BB962C8B-B14F-4D97-AF65-F5344CB8AC3E}">
        <p14:creationId xmlns:p14="http://schemas.microsoft.com/office/powerpoint/2010/main" val="81607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45D5-17E9-4867-B8B8-27FCEB8E2100}"/>
              </a:ext>
            </a:extLst>
          </p:cNvPr>
          <p:cNvSpPr>
            <a:spLocks noGrp="1"/>
          </p:cNvSpPr>
          <p:nvPr>
            <p:ph type="title"/>
          </p:nvPr>
        </p:nvSpPr>
        <p:spPr/>
        <p:txBody>
          <a:bodyPr/>
          <a:lstStyle/>
          <a:p>
            <a:r>
              <a:rPr lang="en-US" dirty="0">
                <a:solidFill>
                  <a:srgbClr val="7030A0"/>
                </a:solidFill>
                <a:latin typeface="Monotype Corsiva" panose="03010101010201010101" pitchFamily="66" charset="0"/>
              </a:rPr>
              <a:t>Money Definitions</a:t>
            </a:r>
          </a:p>
        </p:txBody>
      </p:sp>
      <p:sp>
        <p:nvSpPr>
          <p:cNvPr id="3" name="Content Placeholder 2">
            <a:extLst>
              <a:ext uri="{FF2B5EF4-FFF2-40B4-BE49-F238E27FC236}">
                <a16:creationId xmlns:a16="http://schemas.microsoft.com/office/drawing/2014/main" id="{E39E2F57-44FA-49E9-B0C1-FB6CE36989EA}"/>
              </a:ext>
            </a:extLst>
          </p:cNvPr>
          <p:cNvSpPr>
            <a:spLocks noGrp="1"/>
          </p:cNvSpPr>
          <p:nvPr>
            <p:ph idx="1"/>
          </p:nvPr>
        </p:nvSpPr>
        <p:spPr/>
        <p:txBody>
          <a:bodyPr>
            <a:normAutofit fontScale="92500"/>
          </a:bodyPr>
          <a:lstStyle/>
          <a:p>
            <a:r>
              <a:rPr lang="en-US" sz="2400" b="1" dirty="0"/>
              <a:t>Dollars Donated </a:t>
            </a:r>
            <a:r>
              <a:rPr lang="en-US" sz="2400" dirty="0"/>
              <a:t>includes money(gift cards) donated directly to an organization or to an approved program or project from the club treasury.  Gift cards with a monetary value are considered same as cash.</a:t>
            </a:r>
          </a:p>
          <a:p>
            <a:r>
              <a:rPr lang="en-US" sz="2400" b="1" dirty="0"/>
              <a:t>Dollars Raised </a:t>
            </a:r>
            <a:r>
              <a:rPr lang="en-US" sz="2400" dirty="0"/>
              <a:t>is money earned at a fundraiser, or money donated to the club treasury by members, the community or other organizations. Funds must go through the club treasury and are reported as the net profit after all expenses have been deducted</a:t>
            </a:r>
          </a:p>
          <a:p>
            <a:r>
              <a:rPr lang="en-US" sz="2400" b="1" dirty="0"/>
              <a:t>Dollars Spent </a:t>
            </a:r>
            <a:r>
              <a:rPr lang="en-US" sz="2400" dirty="0"/>
              <a:t>includes money spent to carry our a club approved program or project from the club treasury, or costs incurred by members, clubs or state to achieve </a:t>
            </a:r>
            <a:r>
              <a:rPr lang="en-US" sz="2400" dirty="0" err="1"/>
              <a:t>Advancemet</a:t>
            </a:r>
            <a:r>
              <a:rPr lang="en-US" sz="2400" dirty="0"/>
              <a:t> Area goals.  Dollars spent is the total of dollars donated and in kind donations</a:t>
            </a:r>
          </a:p>
          <a:p>
            <a:endParaRPr lang="en-US" sz="2400" dirty="0"/>
          </a:p>
          <a:p>
            <a:endParaRPr lang="en-US" sz="2800" dirty="0"/>
          </a:p>
        </p:txBody>
      </p:sp>
    </p:spTree>
    <p:extLst>
      <p:ext uri="{BB962C8B-B14F-4D97-AF65-F5344CB8AC3E}">
        <p14:creationId xmlns:p14="http://schemas.microsoft.com/office/powerpoint/2010/main" val="99942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2CD2-6499-455A-9638-970682A86C0C}"/>
              </a:ext>
            </a:extLst>
          </p:cNvPr>
          <p:cNvSpPr>
            <a:spLocks noGrp="1"/>
          </p:cNvSpPr>
          <p:nvPr>
            <p:ph type="title"/>
          </p:nvPr>
        </p:nvSpPr>
        <p:spPr/>
        <p:txBody>
          <a:bodyPr/>
          <a:lstStyle/>
          <a:p>
            <a:r>
              <a:rPr lang="en-US" dirty="0">
                <a:solidFill>
                  <a:srgbClr val="7030A0"/>
                </a:solidFill>
                <a:latin typeface="Monotype Corsiva" panose="03010101010201010101" pitchFamily="66" charset="0"/>
              </a:rPr>
              <a:t>In Kind Donations</a:t>
            </a:r>
          </a:p>
        </p:txBody>
      </p:sp>
      <p:sp>
        <p:nvSpPr>
          <p:cNvPr id="3" name="Content Placeholder 2">
            <a:extLst>
              <a:ext uri="{FF2B5EF4-FFF2-40B4-BE49-F238E27FC236}">
                <a16:creationId xmlns:a16="http://schemas.microsoft.com/office/drawing/2014/main" id="{FA28681F-2E3D-4833-A93F-1B15FDEC75B7}"/>
              </a:ext>
            </a:extLst>
          </p:cNvPr>
          <p:cNvSpPr>
            <a:spLocks noGrp="1"/>
          </p:cNvSpPr>
          <p:nvPr>
            <p:ph idx="1"/>
          </p:nvPr>
        </p:nvSpPr>
        <p:spPr>
          <a:xfrm>
            <a:off x="487680" y="1166018"/>
            <a:ext cx="8229600" cy="5615782"/>
          </a:xfrm>
        </p:spPr>
        <p:txBody>
          <a:bodyPr>
            <a:normAutofit/>
          </a:bodyPr>
          <a:lstStyle/>
          <a:p>
            <a:r>
              <a:rPr lang="en-US" sz="2400" dirty="0"/>
              <a:t>The monetary value for goods or services given to club approved programs by the club or the member</a:t>
            </a:r>
          </a:p>
          <a:p>
            <a:r>
              <a:rPr lang="en-US" sz="2400" dirty="0"/>
              <a:t> </a:t>
            </a:r>
            <a:r>
              <a:rPr lang="en-US" sz="2400" b="1" dirty="0"/>
              <a:t>Unreimbursed money </a:t>
            </a:r>
            <a:r>
              <a:rPr lang="en-US" sz="2400" dirty="0"/>
              <a:t>members pay to attend meetings and conventions including registration, meals hotels etc.</a:t>
            </a:r>
          </a:p>
          <a:p>
            <a:r>
              <a:rPr lang="en-US" sz="2400" b="1" dirty="0"/>
              <a:t> Mileage</a:t>
            </a:r>
            <a:r>
              <a:rPr lang="en-US" sz="2400" dirty="0"/>
              <a:t>. Distance travelled to prepare for club meetings as well as attending a club meeting, approved project  and conventions. If a member drives herself then mileage is computed on her distance. If carpooled then mileage is computed on the distance for the driver only.</a:t>
            </a:r>
          </a:p>
          <a:p>
            <a:r>
              <a:rPr lang="en-US" sz="2400" b="1" dirty="0"/>
              <a:t>Monetary value </a:t>
            </a:r>
            <a:r>
              <a:rPr lang="en-US" sz="2400" dirty="0"/>
              <a:t>of goods and services provided to club approved programs such as door prizes, baked goodies and clothing donated to a shelter</a:t>
            </a:r>
          </a:p>
          <a:p>
            <a:r>
              <a:rPr lang="en-US" sz="2400" b="1" dirty="0"/>
              <a:t>Unreimbursed costs </a:t>
            </a:r>
            <a:r>
              <a:rPr lang="en-US" sz="2400" dirty="0"/>
              <a:t>for carrying out the duties of an officer or board member.</a:t>
            </a:r>
          </a:p>
          <a:p>
            <a:endParaRPr lang="en-US" sz="2400" dirty="0"/>
          </a:p>
          <a:p>
            <a:endParaRPr lang="en-US" dirty="0"/>
          </a:p>
        </p:txBody>
      </p:sp>
    </p:spTree>
    <p:extLst>
      <p:ext uri="{BB962C8B-B14F-4D97-AF65-F5344CB8AC3E}">
        <p14:creationId xmlns:p14="http://schemas.microsoft.com/office/powerpoint/2010/main" val="166194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9B21-584D-429D-92ED-D33996B6334B}"/>
              </a:ext>
            </a:extLst>
          </p:cNvPr>
          <p:cNvSpPr>
            <a:spLocks noGrp="1"/>
          </p:cNvSpPr>
          <p:nvPr>
            <p:ph type="title"/>
          </p:nvPr>
        </p:nvSpPr>
        <p:spPr/>
        <p:txBody>
          <a:bodyPr/>
          <a:lstStyle/>
          <a:p>
            <a:r>
              <a:rPr lang="en-US" dirty="0"/>
              <a:t>Number of Members Participating</a:t>
            </a:r>
          </a:p>
        </p:txBody>
      </p:sp>
      <p:sp>
        <p:nvSpPr>
          <p:cNvPr id="3" name="Content Placeholder 2">
            <a:extLst>
              <a:ext uri="{FF2B5EF4-FFF2-40B4-BE49-F238E27FC236}">
                <a16:creationId xmlns:a16="http://schemas.microsoft.com/office/drawing/2014/main" id="{A8275788-CC2A-4AC2-8211-538C1B8DBB30}"/>
              </a:ext>
            </a:extLst>
          </p:cNvPr>
          <p:cNvSpPr>
            <a:spLocks noGrp="1"/>
          </p:cNvSpPr>
          <p:nvPr>
            <p:ph idx="1"/>
          </p:nvPr>
        </p:nvSpPr>
        <p:spPr/>
        <p:txBody>
          <a:bodyPr>
            <a:normAutofit fontScale="85000" lnSpcReduction="10000"/>
          </a:bodyPr>
          <a:lstStyle/>
          <a:p>
            <a:r>
              <a:rPr lang="en-US" sz="2800" dirty="0"/>
              <a:t>The number of members participating cannot exceed the number of dues paying members as reported on Dec. 1</a:t>
            </a:r>
          </a:p>
          <a:p>
            <a:r>
              <a:rPr lang="en-US" sz="2800" dirty="0"/>
              <a:t>Number of paid members at a meeting unless club funds are used to give a donation to the speaker then the full number of paid members would be counted.</a:t>
            </a:r>
          </a:p>
          <a:p>
            <a:r>
              <a:rPr lang="en-US" sz="2800" dirty="0"/>
              <a:t>Paid members who attend District, state Regional and GFWC meetings/ conventions</a:t>
            </a:r>
          </a:p>
          <a:p>
            <a:r>
              <a:rPr lang="en-US" sz="2800" dirty="0"/>
              <a:t>Number of paid members who attend club board meeting</a:t>
            </a:r>
          </a:p>
          <a:p>
            <a:r>
              <a:rPr lang="en-US" sz="2800" dirty="0"/>
              <a:t>Number of paid members who participate in a club event</a:t>
            </a:r>
          </a:p>
          <a:p>
            <a:r>
              <a:rPr lang="en-US" sz="2800" dirty="0"/>
              <a:t>Only </a:t>
            </a:r>
            <a:r>
              <a:rPr lang="en-US" sz="2800" b="1" dirty="0"/>
              <a:t>GFWC dues paying members </a:t>
            </a:r>
            <a:r>
              <a:rPr lang="en-US" sz="2800" dirty="0"/>
              <a:t>can be included Volunteers may be mentioned in a narrative but not included in the count.</a:t>
            </a:r>
          </a:p>
          <a:p>
            <a:endParaRPr lang="en-US" dirty="0"/>
          </a:p>
        </p:txBody>
      </p:sp>
    </p:spTree>
    <p:extLst>
      <p:ext uri="{BB962C8B-B14F-4D97-AF65-F5344CB8AC3E}">
        <p14:creationId xmlns:p14="http://schemas.microsoft.com/office/powerpoint/2010/main" val="1876305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8E16-8E79-4947-BCFB-ED968DFCD390}"/>
              </a:ext>
            </a:extLst>
          </p:cNvPr>
          <p:cNvSpPr>
            <a:spLocks noGrp="1"/>
          </p:cNvSpPr>
          <p:nvPr>
            <p:ph type="title"/>
          </p:nvPr>
        </p:nvSpPr>
        <p:spPr/>
        <p:txBody>
          <a:bodyPr/>
          <a:lstStyle/>
          <a:p>
            <a:r>
              <a:rPr lang="en-US" dirty="0">
                <a:solidFill>
                  <a:srgbClr val="7030A0"/>
                </a:solidFill>
                <a:latin typeface="Monotype Corsiva" panose="03010101010201010101" pitchFamily="66" charset="0"/>
              </a:rPr>
              <a:t>Volunteer Hours</a:t>
            </a:r>
          </a:p>
        </p:txBody>
      </p:sp>
      <p:sp>
        <p:nvSpPr>
          <p:cNvPr id="3" name="Content Placeholder 2">
            <a:extLst>
              <a:ext uri="{FF2B5EF4-FFF2-40B4-BE49-F238E27FC236}">
                <a16:creationId xmlns:a16="http://schemas.microsoft.com/office/drawing/2014/main" id="{543E542B-8DEB-4617-9004-8EEE58CDFAC6}"/>
              </a:ext>
            </a:extLst>
          </p:cNvPr>
          <p:cNvSpPr>
            <a:spLocks noGrp="1"/>
          </p:cNvSpPr>
          <p:nvPr>
            <p:ph idx="1"/>
          </p:nvPr>
        </p:nvSpPr>
        <p:spPr/>
        <p:txBody>
          <a:bodyPr>
            <a:normAutofit fontScale="92500" lnSpcReduction="10000"/>
          </a:bodyPr>
          <a:lstStyle/>
          <a:p>
            <a:r>
              <a:rPr lang="en-US" dirty="0"/>
              <a:t>The total number of hours that all members worked on any program/project that the club approved</a:t>
            </a:r>
          </a:p>
          <a:p>
            <a:r>
              <a:rPr lang="en-US" dirty="0"/>
              <a:t>Travel time to and from  house to project and district and state meetings.  (except for club meetings)</a:t>
            </a:r>
          </a:p>
          <a:p>
            <a:r>
              <a:rPr lang="en-US" dirty="0"/>
              <a:t>Time spent telephoning, writing reports composing and reading newsletters, updating web sites and all hours related to carrying out the duties of your office or chairmanship</a:t>
            </a:r>
          </a:p>
        </p:txBody>
      </p:sp>
    </p:spTree>
    <p:extLst>
      <p:ext uri="{BB962C8B-B14F-4D97-AF65-F5344CB8AC3E}">
        <p14:creationId xmlns:p14="http://schemas.microsoft.com/office/powerpoint/2010/main" val="1386686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Exceptions to the Rule</a:t>
            </a:r>
          </a:p>
        </p:txBody>
      </p:sp>
      <p:sp>
        <p:nvSpPr>
          <p:cNvPr id="3" name="Content Placeholder 2"/>
          <p:cNvSpPr>
            <a:spLocks noGrp="1"/>
          </p:cNvSpPr>
          <p:nvPr>
            <p:ph idx="1"/>
          </p:nvPr>
        </p:nvSpPr>
        <p:spPr/>
        <p:txBody>
          <a:bodyPr/>
          <a:lstStyle/>
          <a:p>
            <a:r>
              <a:rPr lang="en-US" b="1" dirty="0"/>
              <a:t>Statistical</a:t>
            </a:r>
            <a:r>
              <a:rPr lang="en-US" dirty="0"/>
              <a:t> Information for the Advancement Areas, GFWC Signature Program, Domestic Violence, GFWC Juniors Special Program, Advocates for Children and ESO are reported on a separate </a:t>
            </a:r>
            <a:r>
              <a:rPr lang="en-US" b="1" dirty="0"/>
              <a:t>GFWC Georgia Statistical Form</a:t>
            </a:r>
            <a:r>
              <a:rPr lang="en-US" dirty="0"/>
              <a:t>.</a:t>
            </a:r>
          </a:p>
          <a:p>
            <a:r>
              <a:rPr lang="en-US" dirty="0"/>
              <a:t>This form on page 357 0f the GFWC GA Yearbook</a:t>
            </a:r>
          </a:p>
        </p:txBody>
      </p:sp>
    </p:spTree>
    <p:extLst>
      <p:ext uri="{BB962C8B-B14F-4D97-AF65-F5344CB8AC3E}">
        <p14:creationId xmlns:p14="http://schemas.microsoft.com/office/powerpoint/2010/main" val="3274599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Always Double Check</a:t>
            </a:r>
          </a:p>
        </p:txBody>
      </p:sp>
      <p:sp>
        <p:nvSpPr>
          <p:cNvPr id="3" name="Content Placeholder 2"/>
          <p:cNvSpPr>
            <a:spLocks noGrp="1"/>
          </p:cNvSpPr>
          <p:nvPr>
            <p:ph idx="1"/>
          </p:nvPr>
        </p:nvSpPr>
        <p:spPr/>
        <p:txBody>
          <a:bodyPr>
            <a:normAutofit fontScale="92500" lnSpcReduction="20000"/>
          </a:bodyPr>
          <a:lstStyle/>
          <a:p>
            <a:r>
              <a:rPr lang="en-US" dirty="0"/>
              <a:t>Make sure you are mailing your forms to the correct person. Each form has the email and name listed on the form.</a:t>
            </a:r>
          </a:p>
          <a:p>
            <a:r>
              <a:rPr lang="en-US" dirty="0"/>
              <a:t>Make sure all of your forms are sent to </a:t>
            </a:r>
            <a:r>
              <a:rPr lang="en-US" b="1" dirty="0"/>
              <a:t>gfwcgeorgia.org</a:t>
            </a:r>
            <a:r>
              <a:rPr lang="en-US" dirty="0"/>
              <a:t> not .com </a:t>
            </a:r>
          </a:p>
          <a:p>
            <a:r>
              <a:rPr lang="en-US" dirty="0"/>
              <a:t>Make sure all forms are sent to Kim Sekulow at </a:t>
            </a:r>
            <a:r>
              <a:rPr lang="en-US" b="1" dirty="0"/>
              <a:t>secondvp@gfwcgeorgia.org . </a:t>
            </a:r>
            <a:r>
              <a:rPr lang="en-US" dirty="0"/>
              <a:t>This is incorrectly listed in the Yearbook but correct on the website forms.</a:t>
            </a:r>
          </a:p>
          <a:p>
            <a:r>
              <a:rPr lang="en-US" dirty="0"/>
              <a:t>Mail and/or email filed by the deadline of January 25. Electronic submission by 11:59 pm.</a:t>
            </a:r>
          </a:p>
        </p:txBody>
      </p:sp>
    </p:spTree>
    <p:extLst>
      <p:ext uri="{BB962C8B-B14F-4D97-AF65-F5344CB8AC3E}">
        <p14:creationId xmlns:p14="http://schemas.microsoft.com/office/powerpoint/2010/main" val="1729295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Additional GFWC  GA Awards</a:t>
            </a:r>
          </a:p>
        </p:txBody>
      </p:sp>
      <p:sp>
        <p:nvSpPr>
          <p:cNvPr id="3" name="Content Placeholder 2"/>
          <p:cNvSpPr>
            <a:spLocks noGrp="1"/>
          </p:cNvSpPr>
          <p:nvPr>
            <p:ph idx="1"/>
          </p:nvPr>
        </p:nvSpPr>
        <p:spPr/>
        <p:txBody>
          <a:bodyPr>
            <a:normAutofit lnSpcReduction="10000"/>
          </a:bodyPr>
          <a:lstStyle/>
          <a:p>
            <a:r>
              <a:rPr lang="en-US" dirty="0"/>
              <a:t>GFWC Georgia sponsors several special emphasis projects requiring a special report. The awards are listed in the GFWC Club Yearbook.</a:t>
            </a:r>
          </a:p>
          <a:p>
            <a:r>
              <a:rPr lang="en-US" dirty="0"/>
              <a:t>If a club wishes to compete for these awards the club should use the reporting criteria outlined in the GFWC GA Yearbook</a:t>
            </a:r>
          </a:p>
          <a:p>
            <a:r>
              <a:rPr lang="en-US" dirty="0"/>
              <a:t>These awards are subject to the eligibility criteria outlined in the Yearbook</a:t>
            </a:r>
          </a:p>
        </p:txBody>
      </p:sp>
    </p:spTree>
    <p:extLst>
      <p:ext uri="{BB962C8B-B14F-4D97-AF65-F5344CB8AC3E}">
        <p14:creationId xmlns:p14="http://schemas.microsoft.com/office/powerpoint/2010/main" val="1706106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Additional GFWC Awards</a:t>
            </a:r>
          </a:p>
        </p:txBody>
      </p:sp>
      <p:sp>
        <p:nvSpPr>
          <p:cNvPr id="3" name="Content Placeholder 2"/>
          <p:cNvSpPr>
            <a:spLocks noGrp="1"/>
          </p:cNvSpPr>
          <p:nvPr>
            <p:ph idx="1"/>
          </p:nvPr>
        </p:nvSpPr>
        <p:spPr/>
        <p:txBody>
          <a:bodyPr>
            <a:normAutofit/>
          </a:bodyPr>
          <a:lstStyle/>
          <a:p>
            <a:r>
              <a:rPr lang="en-US" sz="2800" dirty="0"/>
              <a:t>Our parent organization, the General Federation of Women’s Clubs (GFWC), sponsors a number of special emphasis awards during each administration, many of which are cash awards.  A complete list of these awards can be found in the GFWC Club Manual, which is available for download and printing at </a:t>
            </a:r>
            <a:r>
              <a:rPr lang="en-US" sz="2800" i="1" dirty="0">
                <a:hlinkClick r:id="rId2"/>
              </a:rPr>
              <a:t>www.gfwc.org</a:t>
            </a:r>
            <a:r>
              <a:rPr lang="en-US" sz="2800" i="1" dirty="0"/>
              <a:t>.  </a:t>
            </a:r>
            <a:r>
              <a:rPr lang="en-US" sz="2800" dirty="0"/>
              <a:t>There is no cost for the electronic version of the Club Manual.  </a:t>
            </a:r>
          </a:p>
        </p:txBody>
      </p:sp>
    </p:spTree>
    <p:extLst>
      <p:ext uri="{BB962C8B-B14F-4D97-AF65-F5344CB8AC3E}">
        <p14:creationId xmlns:p14="http://schemas.microsoft.com/office/powerpoint/2010/main" val="4093937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latin typeface="Monotype Corsiva" panose="03010101010201010101" pitchFamily="66" charset="0"/>
              </a:rPr>
              <a:t>For More Information</a:t>
            </a:r>
          </a:p>
        </p:txBody>
      </p:sp>
      <p:sp>
        <p:nvSpPr>
          <p:cNvPr id="3" name="Content Placeholder 2"/>
          <p:cNvSpPr>
            <a:spLocks noGrp="1"/>
          </p:cNvSpPr>
          <p:nvPr>
            <p:ph idx="1"/>
          </p:nvPr>
        </p:nvSpPr>
        <p:spPr>
          <a:xfrm>
            <a:off x="457200" y="1417638"/>
            <a:ext cx="8229600" cy="4708525"/>
          </a:xfrm>
        </p:spPr>
        <p:txBody>
          <a:bodyPr>
            <a:normAutofit fontScale="77500" lnSpcReduction="20000"/>
          </a:bodyPr>
          <a:lstStyle/>
          <a:p>
            <a:pPr marL="0" indent="0">
              <a:buNone/>
            </a:pPr>
            <a:r>
              <a:rPr lang="en-US" dirty="0"/>
              <a:t>The GFWC General Reporting Guidelines was written by Kim Sekulow our 2</a:t>
            </a:r>
            <a:r>
              <a:rPr lang="en-US" baseline="30000" dirty="0"/>
              <a:t>nd</a:t>
            </a:r>
            <a:r>
              <a:rPr lang="en-US" dirty="0"/>
              <a:t> VP. Everything listed here and all that you need to know is contained in the guidelines. This section begins on page 313 of the GFWC Georgia Yearbook and can also be found on the website gfwcgeorgia.org</a:t>
            </a:r>
          </a:p>
          <a:p>
            <a:pPr marL="0" indent="0">
              <a:buNone/>
            </a:pPr>
            <a:r>
              <a:rPr lang="en-US" dirty="0"/>
              <a:t>Hilda Hagerty, 2</a:t>
            </a:r>
            <a:r>
              <a:rPr lang="en-US" baseline="30000" dirty="0"/>
              <a:t>nd</a:t>
            </a:r>
            <a:r>
              <a:rPr lang="en-US" dirty="0"/>
              <a:t> VP of GFWC Brunswick Woman’s Club complied a very comprehensive report titled “Rewarding Reports Guidelines.” This contains everything you need to know  about reporting. It can be found at gfwcgeorgia.org</a:t>
            </a:r>
          </a:p>
          <a:p>
            <a:pPr marL="0" indent="0">
              <a:buNone/>
            </a:pPr>
            <a:r>
              <a:rPr lang="en-US" dirty="0"/>
              <a:t> </a:t>
            </a:r>
          </a:p>
          <a:p>
            <a:pPr marL="0" indent="0">
              <a:buNone/>
            </a:pPr>
            <a:r>
              <a:rPr lang="en-US" dirty="0"/>
              <a:t>All of the reporting forms are there in both word and PDF</a:t>
            </a:r>
          </a:p>
          <a:p>
            <a:pPr marL="0" indent="0" algn="ctr">
              <a:buNone/>
            </a:pPr>
            <a:r>
              <a:rPr lang="en-US" dirty="0">
                <a:solidFill>
                  <a:srgbClr val="7030A0"/>
                </a:solidFill>
                <a:latin typeface="Monotype Corsiva" panose="03010101010201010101" pitchFamily="66" charset="0"/>
              </a:rPr>
              <a:t>Thank you. Kim and Hilda</a:t>
            </a:r>
          </a:p>
        </p:txBody>
      </p:sp>
    </p:spTree>
    <p:extLst>
      <p:ext uri="{BB962C8B-B14F-4D97-AF65-F5344CB8AC3E}">
        <p14:creationId xmlns:p14="http://schemas.microsoft.com/office/powerpoint/2010/main" val="2210408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1788</Words>
  <Application>Microsoft Office PowerPoint</Application>
  <PresentationFormat>On-screen Show (4:3)</PresentationFormat>
  <Paragraphs>136</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Monotype Corsiva</vt:lpstr>
      <vt:lpstr>Office Theme</vt:lpstr>
      <vt:lpstr>Reporting Guidelines</vt:lpstr>
      <vt:lpstr>Why Should We Report</vt:lpstr>
      <vt:lpstr>Planning Projects</vt:lpstr>
      <vt:lpstr>Is Everyone Eligible for Awards</vt:lpstr>
      <vt:lpstr>When Do I Report</vt:lpstr>
      <vt:lpstr>How Do I Report</vt:lpstr>
      <vt:lpstr>GFWC  GA Achievement Goal  Award</vt:lpstr>
      <vt:lpstr>GFWC Georgia Program/Special Project Report Form</vt:lpstr>
      <vt:lpstr>GFWC Georgia  Club President Statistical Reporting Form</vt:lpstr>
      <vt:lpstr>GFWC Georgia Club Creativity Award</vt:lpstr>
      <vt:lpstr>Where Can I Find The Forms</vt:lpstr>
      <vt:lpstr>Where Do I Send The Forms</vt:lpstr>
      <vt:lpstr>Where Do I Send Club Creativity Forms</vt:lpstr>
      <vt:lpstr>Where do Advancement Area And Special Projects Send Their Reports</vt:lpstr>
      <vt:lpstr>Where Do Junior Clubs Send Their Forms</vt:lpstr>
      <vt:lpstr>Will there Still be District Awards</vt:lpstr>
      <vt:lpstr>Money Definitions</vt:lpstr>
      <vt:lpstr>In Kind Donations</vt:lpstr>
      <vt:lpstr>Number of Members Participating</vt:lpstr>
      <vt:lpstr>Volunteer Hours</vt:lpstr>
      <vt:lpstr>Exceptions to the Rule</vt:lpstr>
      <vt:lpstr>Always Double Check</vt:lpstr>
      <vt:lpstr>Additional GFWC  GA Awards</vt:lpstr>
      <vt:lpstr>Additional GFWC Awards</vt:lpstr>
      <vt:lpstr>For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Guidelines</dc:title>
  <dc:creator>Karen</dc:creator>
  <cp:lastModifiedBy>Robert Clydesdale</cp:lastModifiedBy>
  <cp:revision>29</cp:revision>
  <dcterms:created xsi:type="dcterms:W3CDTF">2018-09-30T18:20:45Z</dcterms:created>
  <dcterms:modified xsi:type="dcterms:W3CDTF">2018-10-21T16:22:50Z</dcterms:modified>
</cp:coreProperties>
</file>