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84" r:id="rId3"/>
    <p:sldId id="280" r:id="rId4"/>
    <p:sldId id="257" r:id="rId5"/>
    <p:sldId id="269" r:id="rId6"/>
    <p:sldId id="270" r:id="rId7"/>
    <p:sldId id="271" r:id="rId8"/>
    <p:sldId id="272" r:id="rId9"/>
    <p:sldId id="278" r:id="rId10"/>
    <p:sldId id="276" r:id="rId11"/>
    <p:sldId id="274" r:id="rId12"/>
    <p:sldId id="273" r:id="rId13"/>
    <p:sldId id="277" r:id="rId14"/>
    <p:sldId id="275" r:id="rId15"/>
    <p:sldId id="281" r:id="rId16"/>
    <p:sldId id="266" r:id="rId17"/>
    <p:sldId id="279" r:id="rId18"/>
    <p:sldId id="283" r:id="rId19"/>
    <p:sldId id="282"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074" y="-96"/>
      </p:cViewPr>
      <p:guideLst>
        <p:guide orient="horz" pos="2160"/>
        <p:guide pos="2880"/>
      </p:guideLst>
    </p:cSldViewPr>
  </p:slideViewPr>
  <p:notesTextViewPr>
    <p:cViewPr>
      <p:scale>
        <a:sx n="1" d="1"/>
        <a:sy n="1" d="1"/>
      </p:scale>
      <p:origin x="0" y="0"/>
    </p:cViewPr>
  </p:notesTextViewPr>
  <p:sorterViewPr>
    <p:cViewPr>
      <p:scale>
        <a:sx n="100" d="100"/>
        <a:sy n="100" d="100"/>
      </p:scale>
      <p:origin x="0" y="195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6A4A8F-A02C-44E8-A579-71313A2CECED}" type="datetimeFigureOut">
              <a:rPr lang="en-US" smtClean="0"/>
              <a:t>9/30/2018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EC0B1B-F4C8-4F42-8F2E-838BE15046D9}" type="slidenum">
              <a:rPr lang="en-US" smtClean="0"/>
              <a:t>‹#›</a:t>
            </a:fld>
            <a:endParaRPr lang="en-US"/>
          </a:p>
        </p:txBody>
      </p:sp>
    </p:spTree>
    <p:extLst>
      <p:ext uri="{BB962C8B-B14F-4D97-AF65-F5344CB8AC3E}">
        <p14:creationId xmlns:p14="http://schemas.microsoft.com/office/powerpoint/2010/main" val="2009997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EC0B1B-F4C8-4F42-8F2E-838BE15046D9}" type="slidenum">
              <a:rPr lang="en-US" smtClean="0"/>
              <a:t>18</a:t>
            </a:fld>
            <a:endParaRPr lang="en-US"/>
          </a:p>
        </p:txBody>
      </p:sp>
    </p:spTree>
    <p:extLst>
      <p:ext uri="{BB962C8B-B14F-4D97-AF65-F5344CB8AC3E}">
        <p14:creationId xmlns:p14="http://schemas.microsoft.com/office/powerpoint/2010/main" val="4211623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8DC51D2-16A9-4BC6-BA0B-85A251B6296A}" type="datetimeFigureOut">
              <a:rPr lang="en-US" smtClean="0"/>
              <a:t>9/30/2018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F8C06-5214-4140-A5ED-D5550288FEDD}" type="slidenum">
              <a:rPr lang="en-US" smtClean="0"/>
              <a:t>‹#›</a:t>
            </a:fld>
            <a:endParaRPr lang="en-US"/>
          </a:p>
        </p:txBody>
      </p:sp>
    </p:spTree>
    <p:extLst>
      <p:ext uri="{BB962C8B-B14F-4D97-AF65-F5344CB8AC3E}">
        <p14:creationId xmlns:p14="http://schemas.microsoft.com/office/powerpoint/2010/main" val="196464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DC51D2-16A9-4BC6-BA0B-85A251B6296A}" type="datetimeFigureOut">
              <a:rPr lang="en-US" smtClean="0"/>
              <a:t>9/30/2018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F8C06-5214-4140-A5ED-D5550288FEDD}" type="slidenum">
              <a:rPr lang="en-US" smtClean="0"/>
              <a:t>‹#›</a:t>
            </a:fld>
            <a:endParaRPr lang="en-US"/>
          </a:p>
        </p:txBody>
      </p:sp>
    </p:spTree>
    <p:extLst>
      <p:ext uri="{BB962C8B-B14F-4D97-AF65-F5344CB8AC3E}">
        <p14:creationId xmlns:p14="http://schemas.microsoft.com/office/powerpoint/2010/main" val="1832036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DC51D2-16A9-4BC6-BA0B-85A251B6296A}" type="datetimeFigureOut">
              <a:rPr lang="en-US" smtClean="0"/>
              <a:t>9/30/2018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F8C06-5214-4140-A5ED-D5550288FEDD}" type="slidenum">
              <a:rPr lang="en-US" smtClean="0"/>
              <a:t>‹#›</a:t>
            </a:fld>
            <a:endParaRPr lang="en-US"/>
          </a:p>
        </p:txBody>
      </p:sp>
    </p:spTree>
    <p:extLst>
      <p:ext uri="{BB962C8B-B14F-4D97-AF65-F5344CB8AC3E}">
        <p14:creationId xmlns:p14="http://schemas.microsoft.com/office/powerpoint/2010/main" val="2790729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DC51D2-16A9-4BC6-BA0B-85A251B6296A}" type="datetimeFigureOut">
              <a:rPr lang="en-US" smtClean="0"/>
              <a:t>9/30/2018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AF8C06-5214-4140-A5ED-D5550288FEDD}" type="slidenum">
              <a:rPr lang="en-US" smtClean="0"/>
              <a:t>‹#›</a:t>
            </a:fld>
            <a:endParaRPr lang="en-US"/>
          </a:p>
        </p:txBody>
      </p:sp>
    </p:spTree>
    <p:extLst>
      <p:ext uri="{BB962C8B-B14F-4D97-AF65-F5344CB8AC3E}">
        <p14:creationId xmlns:p14="http://schemas.microsoft.com/office/powerpoint/2010/main" val="1431810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DC51D2-16A9-4BC6-BA0B-85A251B6296A}" type="datetimeFigureOut">
              <a:rPr lang="en-US" smtClean="0"/>
              <a:t>9/30/2018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AF8C06-5214-4140-A5ED-D5550288FEDD}" type="slidenum">
              <a:rPr lang="en-US" smtClean="0"/>
              <a:t>‹#›</a:t>
            </a:fld>
            <a:endParaRPr lang="en-US"/>
          </a:p>
        </p:txBody>
      </p:sp>
    </p:spTree>
    <p:extLst>
      <p:ext uri="{BB962C8B-B14F-4D97-AF65-F5344CB8AC3E}">
        <p14:creationId xmlns:p14="http://schemas.microsoft.com/office/powerpoint/2010/main" val="3198036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8DC51D2-16A9-4BC6-BA0B-85A251B6296A}" type="datetimeFigureOut">
              <a:rPr lang="en-US" smtClean="0"/>
              <a:t>9/30/2018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AF8C06-5214-4140-A5ED-D5550288FEDD}" type="slidenum">
              <a:rPr lang="en-US" smtClean="0"/>
              <a:t>‹#›</a:t>
            </a:fld>
            <a:endParaRPr lang="en-US"/>
          </a:p>
        </p:txBody>
      </p:sp>
    </p:spTree>
    <p:extLst>
      <p:ext uri="{BB962C8B-B14F-4D97-AF65-F5344CB8AC3E}">
        <p14:creationId xmlns:p14="http://schemas.microsoft.com/office/powerpoint/2010/main" val="2101864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C51D2-16A9-4BC6-BA0B-85A251B6296A}" type="datetimeFigureOut">
              <a:rPr lang="en-US" smtClean="0"/>
              <a:t>9/30/2018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AF8C06-5214-4140-A5ED-D5550288FEDD}" type="slidenum">
              <a:rPr lang="en-US" smtClean="0"/>
              <a:t>‹#›</a:t>
            </a:fld>
            <a:endParaRPr lang="en-US"/>
          </a:p>
        </p:txBody>
      </p:sp>
    </p:spTree>
    <p:extLst>
      <p:ext uri="{BB962C8B-B14F-4D97-AF65-F5344CB8AC3E}">
        <p14:creationId xmlns:p14="http://schemas.microsoft.com/office/powerpoint/2010/main" val="2962727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DC51D2-16A9-4BC6-BA0B-85A251B6296A}" type="datetimeFigureOut">
              <a:rPr lang="en-US" smtClean="0"/>
              <a:t>9/30/2018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AF8C06-5214-4140-A5ED-D5550288FEDD}" type="slidenum">
              <a:rPr lang="en-US" smtClean="0"/>
              <a:t>‹#›</a:t>
            </a:fld>
            <a:endParaRPr lang="en-US"/>
          </a:p>
        </p:txBody>
      </p:sp>
    </p:spTree>
    <p:extLst>
      <p:ext uri="{BB962C8B-B14F-4D97-AF65-F5344CB8AC3E}">
        <p14:creationId xmlns:p14="http://schemas.microsoft.com/office/powerpoint/2010/main" val="2133219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DC51D2-16A9-4BC6-BA0B-85A251B6296A}" type="datetimeFigureOut">
              <a:rPr lang="en-US" smtClean="0"/>
              <a:t>9/30/2018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AF8C06-5214-4140-A5ED-D5550288FEDD}" type="slidenum">
              <a:rPr lang="en-US" smtClean="0"/>
              <a:t>‹#›</a:t>
            </a:fld>
            <a:endParaRPr lang="en-US"/>
          </a:p>
        </p:txBody>
      </p:sp>
    </p:spTree>
    <p:extLst>
      <p:ext uri="{BB962C8B-B14F-4D97-AF65-F5344CB8AC3E}">
        <p14:creationId xmlns:p14="http://schemas.microsoft.com/office/powerpoint/2010/main" val="1899910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DC51D2-16A9-4BC6-BA0B-85A251B6296A}" type="datetimeFigureOut">
              <a:rPr lang="en-US" smtClean="0"/>
              <a:t>9/30/2018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F8C06-5214-4140-A5ED-D5550288FEDD}" type="slidenum">
              <a:rPr lang="en-US" smtClean="0"/>
              <a:t>‹#›</a:t>
            </a:fld>
            <a:endParaRPr lang="en-US"/>
          </a:p>
        </p:txBody>
      </p:sp>
    </p:spTree>
    <p:extLst>
      <p:ext uri="{BB962C8B-B14F-4D97-AF65-F5344CB8AC3E}">
        <p14:creationId xmlns:p14="http://schemas.microsoft.com/office/powerpoint/2010/main" val="1687979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DC51D2-16A9-4BC6-BA0B-85A251B6296A}" type="datetimeFigureOut">
              <a:rPr lang="en-US" smtClean="0"/>
              <a:t>9/30/2018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F8C06-5214-4140-A5ED-D5550288FEDD}" type="slidenum">
              <a:rPr lang="en-US" smtClean="0"/>
              <a:t>‹#›</a:t>
            </a:fld>
            <a:endParaRPr lang="en-US"/>
          </a:p>
        </p:txBody>
      </p:sp>
    </p:spTree>
    <p:extLst>
      <p:ext uri="{BB962C8B-B14F-4D97-AF65-F5344CB8AC3E}">
        <p14:creationId xmlns:p14="http://schemas.microsoft.com/office/powerpoint/2010/main" val="3373398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C51D2-16A9-4BC6-BA0B-85A251B6296A}" type="datetimeFigureOut">
              <a:rPr lang="en-US" smtClean="0"/>
              <a:t>9/30/2018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AF8C06-5214-4140-A5ED-D5550288FEDD}" type="slidenum">
              <a:rPr lang="en-US" smtClean="0"/>
              <a:t>‹#›</a:t>
            </a:fld>
            <a:endParaRPr lang="en-US"/>
          </a:p>
        </p:txBody>
      </p:sp>
    </p:spTree>
    <p:extLst>
      <p:ext uri="{BB962C8B-B14F-4D97-AF65-F5344CB8AC3E}">
        <p14:creationId xmlns:p14="http://schemas.microsoft.com/office/powerpoint/2010/main" val="23984050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Monotype Corsiva" panose="03010101010201010101" pitchFamily="66" charset="0"/>
              </a:rPr>
              <a:t>North West District</a:t>
            </a:r>
            <a:endParaRPr lang="en-US" dirty="0">
              <a:latin typeface="Monotype Corsiva" panose="03010101010201010101" pitchFamily="66" charset="0"/>
            </a:endParaRPr>
          </a:p>
        </p:txBody>
      </p:sp>
      <p:sp>
        <p:nvSpPr>
          <p:cNvPr id="3" name="Subtitle 2"/>
          <p:cNvSpPr>
            <a:spLocks noGrp="1"/>
          </p:cNvSpPr>
          <p:nvPr>
            <p:ph type="subTitle" idx="1"/>
          </p:nvPr>
        </p:nvSpPr>
        <p:spPr/>
        <p:txBody>
          <a:bodyPr>
            <a:normAutofit fontScale="92500" lnSpcReduction="10000"/>
          </a:bodyPr>
          <a:lstStyle/>
          <a:p>
            <a:r>
              <a:rPr lang="en-US" sz="3800" dirty="0" smtClean="0">
                <a:solidFill>
                  <a:srgbClr val="7030A0"/>
                </a:solidFill>
              </a:rPr>
              <a:t>Retain…..to Remain</a:t>
            </a:r>
          </a:p>
          <a:p>
            <a:r>
              <a:rPr lang="en-US" sz="2400" dirty="0" smtClean="0">
                <a:solidFill>
                  <a:srgbClr val="7030A0"/>
                </a:solidFill>
              </a:rPr>
              <a:t>Prepared by</a:t>
            </a:r>
          </a:p>
          <a:p>
            <a:r>
              <a:rPr lang="en-US" sz="2400" dirty="0" smtClean="0">
                <a:solidFill>
                  <a:srgbClr val="7030A0"/>
                </a:solidFill>
              </a:rPr>
              <a:t>Karen Clydesdale, NW District President</a:t>
            </a:r>
          </a:p>
          <a:p>
            <a:r>
              <a:rPr lang="en-US" sz="2400" dirty="0" smtClean="0">
                <a:solidFill>
                  <a:srgbClr val="7030A0"/>
                </a:solidFill>
              </a:rPr>
              <a:t>2018-2020</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1" y="457200"/>
            <a:ext cx="2005012" cy="1974166"/>
          </a:xfrm>
          <a:prstGeom prst="rect">
            <a:avLst/>
          </a:prstGeom>
        </p:spPr>
      </p:pic>
    </p:spTree>
    <p:extLst>
      <p:ext uri="{BB962C8B-B14F-4D97-AF65-F5344CB8AC3E}">
        <p14:creationId xmlns:p14="http://schemas.microsoft.com/office/powerpoint/2010/main" val="5784554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latin typeface="Monotype Corsiva" panose="03010101010201010101" pitchFamily="66" charset="0"/>
              </a:rPr>
              <a:t>Our Theme</a:t>
            </a:r>
            <a:endParaRPr lang="en-US" dirty="0">
              <a:solidFill>
                <a:srgbClr val="7030A0"/>
              </a:solidFill>
              <a:latin typeface="Monotype Corsiva" panose="03010101010201010101" pitchFamily="66" charset="0"/>
            </a:endParaRPr>
          </a:p>
        </p:txBody>
      </p:sp>
      <p:sp>
        <p:nvSpPr>
          <p:cNvPr id="3" name="Content Placeholder 2"/>
          <p:cNvSpPr>
            <a:spLocks noGrp="1"/>
          </p:cNvSpPr>
          <p:nvPr>
            <p:ph idx="1"/>
          </p:nvPr>
        </p:nvSpPr>
        <p:spPr/>
        <p:txBody>
          <a:bodyPr/>
          <a:lstStyle/>
          <a:p>
            <a:pPr marL="0" indent="0" algn="ctr">
              <a:buNone/>
            </a:pPr>
            <a:r>
              <a:rPr lang="en-US" dirty="0"/>
              <a:t>United by our Diversity”</a:t>
            </a:r>
          </a:p>
          <a:p>
            <a:pPr marL="0" indent="0">
              <a:buNone/>
            </a:pPr>
            <a:endParaRPr lang="en-US" dirty="0" smtClean="0"/>
          </a:p>
          <a:p>
            <a:pPr marL="0" indent="0">
              <a:buNone/>
            </a:pPr>
            <a:endParaRPr lang="en-US" dirty="0"/>
          </a:p>
          <a:p>
            <a:pPr marL="0" indent="0">
              <a:buNone/>
            </a:pPr>
            <a:endParaRPr lang="en-US" dirty="0" smtClean="0"/>
          </a:p>
          <a:p>
            <a:pPr marL="0" indent="0" algn="ctr">
              <a:buNone/>
            </a:pPr>
            <a:r>
              <a:rPr lang="en-US" dirty="0" smtClean="0"/>
              <a:t>Be </a:t>
            </a:r>
            <a:r>
              <a:rPr lang="en-US" dirty="0"/>
              <a:t>creative and inclusive in your recruiting efforts</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443162"/>
            <a:ext cx="1249118" cy="126206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00" y="2133600"/>
            <a:ext cx="1485899" cy="157162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9900" y="5257800"/>
            <a:ext cx="3124200" cy="952500"/>
          </a:xfrm>
          <a:prstGeom prst="rect">
            <a:avLst/>
          </a:prstGeom>
        </p:spPr>
      </p:pic>
    </p:spTree>
    <p:extLst>
      <p:ext uri="{BB962C8B-B14F-4D97-AF65-F5344CB8AC3E}">
        <p14:creationId xmlns:p14="http://schemas.microsoft.com/office/powerpoint/2010/main" val="492158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latin typeface="Monotype Corsiva" panose="03010101010201010101" pitchFamily="66" charset="0"/>
              </a:rPr>
              <a:t>Retention Facts</a:t>
            </a:r>
            <a:endParaRPr lang="en-US" dirty="0">
              <a:solidFill>
                <a:srgbClr val="7030A0"/>
              </a:solidFill>
              <a:latin typeface="Monotype Corsiva" panose="03010101010201010101" pitchFamily="66" charset="0"/>
            </a:endParaRPr>
          </a:p>
        </p:txBody>
      </p:sp>
      <p:sp>
        <p:nvSpPr>
          <p:cNvPr id="3" name="Content Placeholder 2"/>
          <p:cNvSpPr>
            <a:spLocks noGrp="1"/>
          </p:cNvSpPr>
          <p:nvPr>
            <p:ph idx="1"/>
          </p:nvPr>
        </p:nvSpPr>
        <p:spPr>
          <a:xfrm>
            <a:off x="381000" y="1219200"/>
            <a:ext cx="8305800" cy="5257800"/>
          </a:xfrm>
        </p:spPr>
        <p:txBody>
          <a:bodyPr/>
          <a:lstStyle/>
          <a:p>
            <a:r>
              <a:rPr lang="en-US" dirty="0" smtClean="0"/>
              <a:t>Former members are better prospects than those who have never joined</a:t>
            </a:r>
          </a:p>
          <a:p>
            <a:r>
              <a:rPr lang="en-US" dirty="0" smtClean="0"/>
              <a:t>It is less expensive to retain a member than recruit a new one</a:t>
            </a:r>
          </a:p>
          <a:p>
            <a:r>
              <a:rPr lang="en-US" dirty="0" smtClean="0"/>
              <a:t>When a member is lost two must be recruited to grow</a:t>
            </a:r>
          </a:p>
          <a:p>
            <a:r>
              <a:rPr lang="en-US" dirty="0" smtClean="0"/>
              <a:t>When a member is retained, new growth occurs  with every new recruit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5562599"/>
            <a:ext cx="3124200" cy="832757"/>
          </a:xfrm>
          <a:prstGeom prst="rect">
            <a:avLst/>
          </a:prstGeom>
        </p:spPr>
      </p:pic>
    </p:spTree>
    <p:extLst>
      <p:ext uri="{BB962C8B-B14F-4D97-AF65-F5344CB8AC3E}">
        <p14:creationId xmlns:p14="http://schemas.microsoft.com/office/powerpoint/2010/main" val="41058624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7030A0"/>
                </a:solidFill>
                <a:latin typeface="Monotype Corsiva" panose="03010101010201010101" pitchFamily="66" charset="0"/>
              </a:rPr>
              <a:t>Ask Yourself</a:t>
            </a:r>
            <a:br>
              <a:rPr lang="en-US" dirty="0" smtClean="0">
                <a:solidFill>
                  <a:srgbClr val="7030A0"/>
                </a:solidFill>
                <a:latin typeface="Monotype Corsiva" panose="03010101010201010101" pitchFamily="66" charset="0"/>
              </a:rPr>
            </a:br>
            <a:r>
              <a:rPr lang="en-US" dirty="0" smtClean="0">
                <a:solidFill>
                  <a:srgbClr val="7030A0"/>
                </a:solidFill>
                <a:latin typeface="Monotype Corsiva" panose="03010101010201010101" pitchFamily="66" charset="0"/>
              </a:rPr>
              <a:t>Who Are </a:t>
            </a:r>
            <a:r>
              <a:rPr lang="en-US" dirty="0">
                <a:solidFill>
                  <a:srgbClr val="7030A0"/>
                </a:solidFill>
                <a:latin typeface="Monotype Corsiva" panose="03010101010201010101" pitchFamily="66" charset="0"/>
              </a:rPr>
              <a:t>W</a:t>
            </a:r>
            <a:r>
              <a:rPr lang="en-US" dirty="0" smtClean="0">
                <a:solidFill>
                  <a:srgbClr val="7030A0"/>
                </a:solidFill>
                <a:latin typeface="Monotype Corsiva" panose="03010101010201010101" pitchFamily="66" charset="0"/>
              </a:rPr>
              <a:t>e </a:t>
            </a:r>
            <a:r>
              <a:rPr lang="en-US" dirty="0">
                <a:solidFill>
                  <a:srgbClr val="7030A0"/>
                </a:solidFill>
                <a:latin typeface="Monotype Corsiva" panose="03010101010201010101" pitchFamily="66" charset="0"/>
              </a:rPr>
              <a:t>A</a:t>
            </a:r>
            <a:r>
              <a:rPr lang="en-US" dirty="0" smtClean="0">
                <a:solidFill>
                  <a:srgbClr val="7030A0"/>
                </a:solidFill>
                <a:latin typeface="Monotype Corsiva" panose="03010101010201010101" pitchFamily="66" charset="0"/>
              </a:rPr>
              <a:t>s </a:t>
            </a:r>
            <a:r>
              <a:rPr lang="en-US" dirty="0">
                <a:solidFill>
                  <a:srgbClr val="7030A0"/>
                </a:solidFill>
                <a:latin typeface="Monotype Corsiva" panose="03010101010201010101" pitchFamily="66" charset="0"/>
              </a:rPr>
              <a:t>A</a:t>
            </a:r>
            <a:r>
              <a:rPr lang="en-US" dirty="0" smtClean="0">
                <a:solidFill>
                  <a:srgbClr val="7030A0"/>
                </a:solidFill>
                <a:latin typeface="Monotype Corsiva" panose="03010101010201010101" pitchFamily="66" charset="0"/>
              </a:rPr>
              <a:t> Club</a:t>
            </a:r>
            <a:endParaRPr lang="en-US" dirty="0">
              <a:solidFill>
                <a:srgbClr val="7030A0"/>
              </a:solidFill>
              <a:latin typeface="Monotype Corsiva" panose="03010101010201010101" pitchFamily="66" charset="0"/>
            </a:endParaRPr>
          </a:p>
        </p:txBody>
      </p:sp>
      <p:sp>
        <p:nvSpPr>
          <p:cNvPr id="3" name="Content Placeholder 2"/>
          <p:cNvSpPr>
            <a:spLocks noGrp="1"/>
          </p:cNvSpPr>
          <p:nvPr>
            <p:ph idx="1"/>
          </p:nvPr>
        </p:nvSpPr>
        <p:spPr>
          <a:xfrm>
            <a:off x="457200" y="1447800"/>
            <a:ext cx="8229600" cy="4678363"/>
          </a:xfrm>
        </p:spPr>
        <p:txBody>
          <a:bodyPr/>
          <a:lstStyle/>
          <a:p>
            <a:r>
              <a:rPr lang="en-US" dirty="0" smtClean="0"/>
              <a:t>Where do our members come from?</a:t>
            </a:r>
          </a:p>
          <a:p>
            <a:r>
              <a:rPr lang="en-US" dirty="0"/>
              <a:t>Are they educators, professionals that work outside the home or are they retirees or new stay at home moms looking for an outlet to be around others like them? </a:t>
            </a:r>
            <a:endParaRPr lang="en-US" dirty="0" smtClean="0"/>
          </a:p>
          <a:p>
            <a:r>
              <a:rPr lang="en-US" dirty="0"/>
              <a:t>Are we a group that is small and like it like that way or are we a large club with an ever-changing membership?</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9900" y="5638800"/>
            <a:ext cx="3124200" cy="723900"/>
          </a:xfrm>
          <a:prstGeom prst="rect">
            <a:avLst/>
          </a:prstGeom>
        </p:spPr>
      </p:pic>
    </p:spTree>
    <p:extLst>
      <p:ext uri="{BB962C8B-B14F-4D97-AF65-F5344CB8AC3E}">
        <p14:creationId xmlns:p14="http://schemas.microsoft.com/office/powerpoint/2010/main" val="2738500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latin typeface="Monotype Corsiva" panose="03010101010201010101" pitchFamily="66" charset="0"/>
              </a:rPr>
              <a:t>What Does Your Club Do?</a:t>
            </a:r>
            <a:endParaRPr lang="en-US" dirty="0">
              <a:solidFill>
                <a:srgbClr val="7030A0"/>
              </a:solidFill>
              <a:latin typeface="Monotype Corsiva" panose="03010101010201010101" pitchFamily="66" charset="0"/>
            </a:endParaRPr>
          </a:p>
        </p:txBody>
      </p:sp>
      <p:sp>
        <p:nvSpPr>
          <p:cNvPr id="3" name="Content Placeholder 2"/>
          <p:cNvSpPr>
            <a:spLocks noGrp="1"/>
          </p:cNvSpPr>
          <p:nvPr>
            <p:ph idx="1"/>
          </p:nvPr>
        </p:nvSpPr>
        <p:spPr>
          <a:xfrm>
            <a:off x="457200" y="1219200"/>
            <a:ext cx="8229600" cy="5317671"/>
          </a:xfrm>
        </p:spPr>
        <p:txBody>
          <a:bodyPr>
            <a:normAutofit/>
          </a:bodyPr>
          <a:lstStyle/>
          <a:p>
            <a:r>
              <a:rPr lang="en-US" sz="2800" dirty="0"/>
              <a:t>Do you have that one project that stands out in your community?  </a:t>
            </a:r>
            <a:endParaRPr lang="en-US" sz="2800" dirty="0" smtClean="0"/>
          </a:p>
          <a:p>
            <a:r>
              <a:rPr lang="en-US" sz="2800" dirty="0" smtClean="0"/>
              <a:t>Are </a:t>
            </a:r>
            <a:r>
              <a:rPr lang="en-US" sz="2800" dirty="0"/>
              <a:t>your meetings speaker driven only or “hands-on” projects only?  </a:t>
            </a:r>
            <a:endParaRPr lang="en-US" sz="2800" dirty="0" smtClean="0"/>
          </a:p>
          <a:p>
            <a:r>
              <a:rPr lang="en-US" sz="2800" dirty="0" smtClean="0"/>
              <a:t>Does </a:t>
            </a:r>
            <a:r>
              <a:rPr lang="en-US" sz="2800" dirty="0"/>
              <a:t>your club have a big fundraiser that they do to raise money for other projects in your community?  </a:t>
            </a:r>
            <a:endParaRPr lang="en-US" sz="2800" dirty="0" smtClean="0"/>
          </a:p>
          <a:p>
            <a:r>
              <a:rPr lang="en-US" sz="2800" dirty="0" smtClean="0"/>
              <a:t>Does </a:t>
            </a:r>
            <a:r>
              <a:rPr lang="en-US" sz="2800" dirty="0"/>
              <a:t>your club have a social time either before after the meeting allowing your members to get to know each other better and to find common interests?  </a:t>
            </a:r>
            <a:endParaRPr lang="en-US" sz="2800" dirty="0" smtClean="0"/>
          </a:p>
          <a:p>
            <a:r>
              <a:rPr lang="en-US" sz="2800" dirty="0" smtClean="0"/>
              <a:t>Does </a:t>
            </a:r>
            <a:r>
              <a:rPr lang="en-US" sz="2800" dirty="0"/>
              <a:t>your club have </a:t>
            </a:r>
            <a:r>
              <a:rPr lang="en-US" sz="2800" b="1" dirty="0"/>
              <a:t>FUN</a:t>
            </a:r>
            <a:r>
              <a:rPr lang="en-US" sz="2800"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9900" y="5851071"/>
            <a:ext cx="3124200" cy="685800"/>
          </a:xfrm>
          <a:prstGeom prst="rect">
            <a:avLst/>
          </a:prstGeom>
        </p:spPr>
      </p:pic>
    </p:spTree>
    <p:extLst>
      <p:ext uri="{BB962C8B-B14F-4D97-AF65-F5344CB8AC3E}">
        <p14:creationId xmlns:p14="http://schemas.microsoft.com/office/powerpoint/2010/main" val="38489495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latin typeface="Monotype Corsiva" panose="03010101010201010101" pitchFamily="66" charset="0"/>
              </a:rPr>
              <a:t>A Look Inside Your Club</a:t>
            </a:r>
            <a:endParaRPr lang="en-US" dirty="0">
              <a:solidFill>
                <a:srgbClr val="7030A0"/>
              </a:solidFill>
              <a:latin typeface="Monotype Corsiva" panose="03010101010201010101" pitchFamily="66" charset="0"/>
            </a:endParaRPr>
          </a:p>
        </p:txBody>
      </p:sp>
      <p:sp>
        <p:nvSpPr>
          <p:cNvPr id="3" name="Content Placeholder 2"/>
          <p:cNvSpPr>
            <a:spLocks noGrp="1"/>
          </p:cNvSpPr>
          <p:nvPr>
            <p:ph idx="1"/>
          </p:nvPr>
        </p:nvSpPr>
        <p:spPr/>
        <p:txBody>
          <a:bodyPr/>
          <a:lstStyle/>
          <a:p>
            <a:r>
              <a:rPr lang="en-US" dirty="0" smtClean="0"/>
              <a:t>What is your </a:t>
            </a:r>
            <a:r>
              <a:rPr lang="en-US" dirty="0"/>
              <a:t>club doing to keep </a:t>
            </a:r>
            <a:r>
              <a:rPr lang="en-US" dirty="0" smtClean="0"/>
              <a:t> members </a:t>
            </a:r>
            <a:r>
              <a:rPr lang="en-US" dirty="0"/>
              <a:t>coming back year after year</a:t>
            </a:r>
            <a:r>
              <a:rPr lang="en-US" dirty="0" smtClean="0"/>
              <a:t>?</a:t>
            </a:r>
          </a:p>
          <a:p>
            <a:r>
              <a:rPr lang="en-US" dirty="0"/>
              <a:t>W</a:t>
            </a:r>
            <a:r>
              <a:rPr lang="en-US" dirty="0" smtClean="0"/>
              <a:t>hat </a:t>
            </a:r>
            <a:r>
              <a:rPr lang="en-US" dirty="0"/>
              <a:t>is it that drew someone to visit your club, join your club and then never return to your club?</a:t>
            </a:r>
          </a:p>
          <a:p>
            <a:r>
              <a:rPr lang="en-US" dirty="0"/>
              <a:t> </a:t>
            </a:r>
            <a:r>
              <a:rPr lang="en-US" dirty="0" smtClean="0"/>
              <a:t>Do you share your GFWC story with passion and positivity?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4660" y="5334000"/>
            <a:ext cx="3124200" cy="952500"/>
          </a:xfrm>
          <a:prstGeom prst="rect">
            <a:avLst/>
          </a:prstGeom>
        </p:spPr>
      </p:pic>
    </p:spTree>
    <p:extLst>
      <p:ext uri="{BB962C8B-B14F-4D97-AF65-F5344CB8AC3E}">
        <p14:creationId xmlns:p14="http://schemas.microsoft.com/office/powerpoint/2010/main" val="763043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latin typeface="Monotype Corsiva" panose="03010101010201010101" pitchFamily="66" charset="0"/>
              </a:rPr>
              <a:t>About Your Meetings</a:t>
            </a:r>
            <a:endParaRPr lang="en-US" dirty="0">
              <a:solidFill>
                <a:srgbClr val="7030A0"/>
              </a:solidFill>
              <a:latin typeface="Monotype Corsiva" panose="03010101010201010101" pitchFamily="66" charset="0"/>
            </a:endParaRPr>
          </a:p>
        </p:txBody>
      </p:sp>
      <p:sp>
        <p:nvSpPr>
          <p:cNvPr id="3" name="Content Placeholder 2"/>
          <p:cNvSpPr>
            <a:spLocks noGrp="1"/>
          </p:cNvSpPr>
          <p:nvPr>
            <p:ph idx="1"/>
          </p:nvPr>
        </p:nvSpPr>
        <p:spPr>
          <a:xfrm>
            <a:off x="533400" y="1219200"/>
            <a:ext cx="8153400" cy="5257800"/>
          </a:xfrm>
        </p:spPr>
        <p:txBody>
          <a:bodyPr>
            <a:normAutofit fontScale="77500" lnSpcReduction="20000"/>
          </a:bodyPr>
          <a:lstStyle/>
          <a:p>
            <a:pPr lvl="0"/>
            <a:r>
              <a:rPr lang="en-US" sz="3600" dirty="0" smtClean="0"/>
              <a:t>Do you open your meeting with an inspirational quote?</a:t>
            </a:r>
          </a:p>
          <a:p>
            <a:r>
              <a:rPr lang="en-US" sz="3600" dirty="0" smtClean="0"/>
              <a:t> Do you Encourage </a:t>
            </a:r>
            <a:r>
              <a:rPr lang="en-US" sz="3600" dirty="0"/>
              <a:t>your members to sit with someone new then have them introduce themselves and share an interesting thing that happened to them since the last </a:t>
            </a:r>
            <a:r>
              <a:rPr lang="en-US" sz="3600" dirty="0" smtClean="0"/>
              <a:t>meeting</a:t>
            </a:r>
            <a:r>
              <a:rPr lang="en-US" sz="3600" dirty="0"/>
              <a:t>?</a:t>
            </a:r>
            <a:endParaRPr lang="en-US" sz="3600" dirty="0" smtClean="0"/>
          </a:p>
          <a:p>
            <a:r>
              <a:rPr lang="en-US" sz="3600" dirty="0" smtClean="0"/>
              <a:t>Do you encourage your members to attend District and State meetings? Do you offer financial assistance?</a:t>
            </a:r>
          </a:p>
          <a:p>
            <a:r>
              <a:rPr lang="en-US" sz="3600" dirty="0" smtClean="0"/>
              <a:t>Are your meetings interactive?</a:t>
            </a:r>
          </a:p>
          <a:p>
            <a:r>
              <a:rPr lang="en-US" sz="3600" dirty="0" smtClean="0"/>
              <a:t>Do you have a social time?</a:t>
            </a:r>
          </a:p>
          <a:p>
            <a:r>
              <a:rPr lang="en-US" sz="3600" dirty="0" smtClean="0"/>
              <a:t>Do you include a service project in your meetings?</a:t>
            </a:r>
            <a:endParaRPr lang="en-US" sz="3600" dirty="0"/>
          </a:p>
          <a:p>
            <a:pPr lvl="0"/>
            <a:endParaRPr lang="en-US" dirty="0"/>
          </a:p>
          <a:p>
            <a:pPr lvl="0"/>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3221" y="5817326"/>
            <a:ext cx="3124200" cy="647700"/>
          </a:xfrm>
          <a:prstGeom prst="rect">
            <a:avLst/>
          </a:prstGeom>
        </p:spPr>
      </p:pic>
    </p:spTree>
    <p:extLst>
      <p:ext uri="{BB962C8B-B14F-4D97-AF65-F5344CB8AC3E}">
        <p14:creationId xmlns:p14="http://schemas.microsoft.com/office/powerpoint/2010/main" val="419667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latin typeface="Monotype Corsiva" panose="03010101010201010101" pitchFamily="66" charset="0"/>
              </a:rPr>
              <a:t>Communication is Key</a:t>
            </a:r>
            <a:endParaRPr lang="en-US" dirty="0">
              <a:solidFill>
                <a:srgbClr val="7030A0"/>
              </a:solidFill>
              <a:latin typeface="Monotype Corsiva" panose="03010101010201010101" pitchFamily="66" charset="0"/>
            </a:endParaRPr>
          </a:p>
        </p:txBody>
      </p:sp>
      <p:sp>
        <p:nvSpPr>
          <p:cNvPr id="3" name="Content Placeholder 2"/>
          <p:cNvSpPr>
            <a:spLocks noGrp="1"/>
          </p:cNvSpPr>
          <p:nvPr>
            <p:ph idx="1"/>
          </p:nvPr>
        </p:nvSpPr>
        <p:spPr>
          <a:xfrm>
            <a:off x="457200" y="1371600"/>
            <a:ext cx="8229600" cy="4754563"/>
          </a:xfrm>
        </p:spPr>
        <p:txBody>
          <a:bodyPr/>
          <a:lstStyle/>
          <a:p>
            <a:r>
              <a:rPr lang="en-US" dirty="0" smtClean="0"/>
              <a:t>Email your minutes so that members know what is going on</a:t>
            </a:r>
          </a:p>
          <a:p>
            <a:r>
              <a:rPr lang="en-US" dirty="0" smtClean="0"/>
              <a:t>Inform them of upcoming projects and events on a weekly/monthly basis</a:t>
            </a:r>
          </a:p>
          <a:p>
            <a:r>
              <a:rPr lang="en-US" dirty="0" smtClean="0"/>
              <a:t>Send personal notes to members that you haven’t seen in awhile. Let them know that you have missed them  and are anxious to have them back</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5581650"/>
            <a:ext cx="3124200" cy="800100"/>
          </a:xfrm>
          <a:prstGeom prst="rect">
            <a:avLst/>
          </a:prstGeom>
        </p:spPr>
      </p:pic>
    </p:spTree>
    <p:extLst>
      <p:ext uri="{BB962C8B-B14F-4D97-AF65-F5344CB8AC3E}">
        <p14:creationId xmlns:p14="http://schemas.microsoft.com/office/powerpoint/2010/main" val="1041606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latin typeface="Monotype Corsiva" panose="03010101010201010101" pitchFamily="66" charset="0"/>
              </a:rPr>
              <a:t>Offer Leadership Experience</a:t>
            </a:r>
            <a:endParaRPr lang="en-US" dirty="0">
              <a:solidFill>
                <a:srgbClr val="7030A0"/>
              </a:solidFill>
              <a:latin typeface="Monotype Corsiva" panose="03010101010201010101" pitchFamily="66" charset="0"/>
            </a:endParaRPr>
          </a:p>
        </p:txBody>
      </p:sp>
      <p:sp>
        <p:nvSpPr>
          <p:cNvPr id="3" name="Content Placeholder 2"/>
          <p:cNvSpPr>
            <a:spLocks noGrp="1"/>
          </p:cNvSpPr>
          <p:nvPr>
            <p:ph idx="1"/>
          </p:nvPr>
        </p:nvSpPr>
        <p:spPr>
          <a:xfrm>
            <a:off x="457200" y="1295400"/>
            <a:ext cx="8229600" cy="4830763"/>
          </a:xfrm>
        </p:spPr>
        <p:txBody>
          <a:bodyPr/>
          <a:lstStyle/>
          <a:p>
            <a:r>
              <a:rPr lang="en-US" dirty="0" smtClean="0"/>
              <a:t>Utilize members skills and gifts</a:t>
            </a:r>
          </a:p>
          <a:p>
            <a:r>
              <a:rPr lang="en-US" dirty="0" smtClean="0"/>
              <a:t>Support members in seeking district and state office</a:t>
            </a:r>
          </a:p>
          <a:p>
            <a:r>
              <a:rPr lang="en-US" dirty="0" smtClean="0"/>
              <a:t>Provide training workshops and offer financial assistance</a:t>
            </a:r>
          </a:p>
          <a:p>
            <a:r>
              <a:rPr lang="en-US" dirty="0" smtClean="0"/>
              <a:t>Give credit where credit is due.</a:t>
            </a:r>
          </a:p>
          <a:p>
            <a:r>
              <a:rPr lang="en-US" dirty="0" smtClean="0"/>
              <a:t>Demonstrate good leadership always </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5066" y="5257800"/>
            <a:ext cx="3124200" cy="952500"/>
          </a:xfrm>
          <a:prstGeom prst="rect">
            <a:avLst/>
          </a:prstGeom>
        </p:spPr>
      </p:pic>
    </p:spTree>
    <p:extLst>
      <p:ext uri="{BB962C8B-B14F-4D97-AF65-F5344CB8AC3E}">
        <p14:creationId xmlns:p14="http://schemas.microsoft.com/office/powerpoint/2010/main" val="2778010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solidFill>
                  <a:srgbClr val="7030A0"/>
                </a:solidFill>
                <a:latin typeface="Monotype Corsiva" panose="03010101010201010101" pitchFamily="66" charset="0"/>
              </a:rPr>
              <a:t>Listen To </a:t>
            </a:r>
            <a:r>
              <a:rPr lang="en-US" dirty="0">
                <a:solidFill>
                  <a:srgbClr val="7030A0"/>
                </a:solidFill>
                <a:latin typeface="Monotype Corsiva" panose="03010101010201010101" pitchFamily="66" charset="0"/>
              </a:rPr>
              <a:t>Y</a:t>
            </a:r>
            <a:r>
              <a:rPr lang="en-US" dirty="0" smtClean="0">
                <a:solidFill>
                  <a:srgbClr val="7030A0"/>
                </a:solidFill>
                <a:latin typeface="Monotype Corsiva" panose="03010101010201010101" pitchFamily="66" charset="0"/>
              </a:rPr>
              <a:t>our Members</a:t>
            </a:r>
            <a:endParaRPr lang="en-US" dirty="0">
              <a:solidFill>
                <a:srgbClr val="7030A0"/>
              </a:solidFill>
              <a:latin typeface="Monotype Corsiva" panose="03010101010201010101" pitchFamily="66" charset="0"/>
            </a:endParaRPr>
          </a:p>
        </p:txBody>
      </p:sp>
      <p:sp>
        <p:nvSpPr>
          <p:cNvPr id="3" name="Content Placeholder 2"/>
          <p:cNvSpPr>
            <a:spLocks noGrp="1"/>
          </p:cNvSpPr>
          <p:nvPr>
            <p:ph idx="1"/>
          </p:nvPr>
        </p:nvSpPr>
        <p:spPr>
          <a:xfrm>
            <a:off x="533400" y="1143000"/>
            <a:ext cx="8153400" cy="5334000"/>
          </a:xfrm>
        </p:spPr>
        <p:txBody>
          <a:bodyPr/>
          <a:lstStyle/>
          <a:p>
            <a:r>
              <a:rPr lang="en-US" dirty="0" smtClean="0"/>
              <a:t>Keep an open mind. Listen and Hear what your members are saying</a:t>
            </a:r>
          </a:p>
          <a:p>
            <a:r>
              <a:rPr lang="en-US" dirty="0" smtClean="0"/>
              <a:t>Encourage new ideas and a change in the status quo.</a:t>
            </a:r>
          </a:p>
          <a:p>
            <a:r>
              <a:rPr lang="en-US" dirty="0" smtClean="0"/>
              <a:t>Appoint members to evaluate new ideas and have them report back to the club.</a:t>
            </a:r>
          </a:p>
          <a:p>
            <a:r>
              <a:rPr lang="en-US" dirty="0" smtClean="0"/>
              <a:t>Talk with members from other clubs to see what is working for them.</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1597" y="5410200"/>
            <a:ext cx="3124200" cy="952500"/>
          </a:xfrm>
          <a:prstGeom prst="rect">
            <a:avLst/>
          </a:prstGeom>
        </p:spPr>
      </p:pic>
    </p:spTree>
    <p:extLst>
      <p:ext uri="{BB962C8B-B14F-4D97-AF65-F5344CB8AC3E}">
        <p14:creationId xmlns:p14="http://schemas.microsoft.com/office/powerpoint/2010/main" val="1467790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7030A0"/>
                </a:solidFill>
                <a:latin typeface="Monotype Corsiva" panose="03010101010201010101" pitchFamily="66" charset="0"/>
              </a:rPr>
              <a:t>Recognize And Reward Your Members</a:t>
            </a:r>
            <a:endParaRPr lang="en-US" dirty="0">
              <a:solidFill>
                <a:srgbClr val="7030A0"/>
              </a:solidFill>
              <a:latin typeface="Monotype Corsiva" panose="03010101010201010101" pitchFamily="66" charset="0"/>
            </a:endParaRPr>
          </a:p>
        </p:txBody>
      </p:sp>
      <p:sp>
        <p:nvSpPr>
          <p:cNvPr id="3" name="Content Placeholder 2"/>
          <p:cNvSpPr>
            <a:spLocks noGrp="1"/>
          </p:cNvSpPr>
          <p:nvPr>
            <p:ph idx="1"/>
          </p:nvPr>
        </p:nvSpPr>
        <p:spPr>
          <a:xfrm>
            <a:off x="457200" y="1295400"/>
            <a:ext cx="8229600" cy="5029200"/>
          </a:xfrm>
        </p:spPr>
        <p:txBody>
          <a:bodyPr/>
          <a:lstStyle/>
          <a:p>
            <a:r>
              <a:rPr lang="en-US" dirty="0" smtClean="0"/>
              <a:t>Members are more likely to remain in a club that has a positive fun atmosphere.</a:t>
            </a:r>
          </a:p>
          <a:p>
            <a:r>
              <a:rPr lang="en-US" dirty="0" smtClean="0"/>
              <a:t>Recognize and show appreciation to members for their service and dedication</a:t>
            </a:r>
          </a:p>
          <a:p>
            <a:r>
              <a:rPr lang="en-US" dirty="0" smtClean="0"/>
              <a:t>Acknowledge membership milestones</a:t>
            </a:r>
          </a:p>
          <a:p>
            <a:r>
              <a:rPr lang="en-US" dirty="0" smtClean="0"/>
              <a:t>Recognize members who have sponsored a new member</a:t>
            </a:r>
          </a:p>
          <a:p>
            <a:r>
              <a:rPr lang="en-US" dirty="0" smtClean="0"/>
              <a:t>Celebrate your birthday!</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5633357"/>
            <a:ext cx="3124200" cy="691243"/>
          </a:xfrm>
          <a:prstGeom prst="rect">
            <a:avLst/>
          </a:prstGeom>
        </p:spPr>
      </p:pic>
    </p:spTree>
    <p:extLst>
      <p:ext uri="{BB962C8B-B14F-4D97-AF65-F5344CB8AC3E}">
        <p14:creationId xmlns:p14="http://schemas.microsoft.com/office/powerpoint/2010/main" val="3120873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7030A0"/>
                </a:solidFill>
                <a:latin typeface="Monotype Corsiva" panose="03010101010201010101" pitchFamily="66" charset="0"/>
              </a:rPr>
              <a:t>Are you Taking Care Of All Your Members</a:t>
            </a:r>
            <a:endParaRPr lang="en-US" dirty="0">
              <a:solidFill>
                <a:srgbClr val="7030A0"/>
              </a:solidFill>
              <a:latin typeface="Monotype Corsiva" panose="03010101010201010101" pitchFamily="66" charset="0"/>
            </a:endParaRPr>
          </a:p>
        </p:txBody>
      </p:sp>
      <p:sp>
        <p:nvSpPr>
          <p:cNvPr id="3" name="Content Placeholder 2"/>
          <p:cNvSpPr>
            <a:spLocks noGrp="1"/>
          </p:cNvSpPr>
          <p:nvPr>
            <p:ph idx="1"/>
          </p:nvPr>
        </p:nvSpPr>
        <p:spPr>
          <a:xfrm>
            <a:off x="457200" y="1524000"/>
            <a:ext cx="8229600" cy="4838700"/>
          </a:xfrm>
        </p:spPr>
        <p:txBody>
          <a:bodyPr>
            <a:normAutofit/>
          </a:bodyPr>
          <a:lstStyle/>
          <a:p>
            <a:r>
              <a:rPr lang="en-US" sz="2800" dirty="0" smtClean="0"/>
              <a:t>Monitor attendance of older members who have a tendency to not attend meetings or events</a:t>
            </a:r>
          </a:p>
          <a:p>
            <a:r>
              <a:rPr lang="en-US" sz="2800" dirty="0" smtClean="0"/>
              <a:t>Offer rides to meetings or events to those that do not drive at night</a:t>
            </a:r>
          </a:p>
          <a:p>
            <a:r>
              <a:rPr lang="en-US" sz="2800" dirty="0" smtClean="0"/>
              <a:t>Be creative in having tasks that appeal to seniors</a:t>
            </a:r>
          </a:p>
          <a:p>
            <a:r>
              <a:rPr lang="en-US" sz="2800" dirty="0" smtClean="0"/>
              <a:t>Check on absent members. They should be called and told that they have been missed</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5951" y="5136969"/>
            <a:ext cx="3124200" cy="952500"/>
          </a:xfrm>
          <a:prstGeom prst="rect">
            <a:avLst/>
          </a:prstGeom>
        </p:spPr>
      </p:pic>
    </p:spTree>
    <p:extLst>
      <p:ext uri="{BB962C8B-B14F-4D97-AF65-F5344CB8AC3E}">
        <p14:creationId xmlns:p14="http://schemas.microsoft.com/office/powerpoint/2010/main" val="263678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latin typeface="Monotype Corsiva" panose="03010101010201010101" pitchFamily="66" charset="0"/>
              </a:rPr>
              <a:t>Kindness Works</a:t>
            </a:r>
            <a:endParaRPr lang="en-US" dirty="0">
              <a:solidFill>
                <a:srgbClr val="7030A0"/>
              </a:solidFill>
              <a:latin typeface="Monotype Corsiva" panose="03010101010201010101" pitchFamily="66" charset="0"/>
            </a:endParaRPr>
          </a:p>
        </p:txBody>
      </p:sp>
      <p:sp>
        <p:nvSpPr>
          <p:cNvPr id="3" name="Content Placeholder 2"/>
          <p:cNvSpPr>
            <a:spLocks noGrp="1"/>
          </p:cNvSpPr>
          <p:nvPr>
            <p:ph idx="1"/>
          </p:nvPr>
        </p:nvSpPr>
        <p:spPr/>
        <p:txBody>
          <a:bodyPr/>
          <a:lstStyle/>
          <a:p>
            <a:r>
              <a:rPr lang="en-US" dirty="0" smtClean="0"/>
              <a:t>Be aware of feelings. It is not always what we say but how we say it. </a:t>
            </a:r>
          </a:p>
          <a:p>
            <a:r>
              <a:rPr lang="en-US" dirty="0" smtClean="0"/>
              <a:t>Treat everyone fairly and with respect.</a:t>
            </a:r>
          </a:p>
          <a:p>
            <a:r>
              <a:rPr lang="en-US" dirty="0" smtClean="0"/>
              <a:t>Have honest conversations</a:t>
            </a:r>
          </a:p>
          <a:p>
            <a:r>
              <a:rPr lang="en-US" dirty="0" smtClean="0"/>
              <a:t>Be positive, proactive and open to self refection.</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400" y="5029200"/>
            <a:ext cx="3124200" cy="952500"/>
          </a:xfrm>
          <a:prstGeom prst="rect">
            <a:avLst/>
          </a:prstGeom>
        </p:spPr>
      </p:pic>
    </p:spTree>
    <p:extLst>
      <p:ext uri="{BB962C8B-B14F-4D97-AF65-F5344CB8AC3E}">
        <p14:creationId xmlns:p14="http://schemas.microsoft.com/office/powerpoint/2010/main" val="2590184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latin typeface="Monotype Corsiva" panose="03010101010201010101" pitchFamily="66" charset="0"/>
              </a:rPr>
              <a:t>All Work </a:t>
            </a:r>
            <a:r>
              <a:rPr lang="en-US" dirty="0">
                <a:solidFill>
                  <a:srgbClr val="7030A0"/>
                </a:solidFill>
                <a:latin typeface="Monotype Corsiva" panose="03010101010201010101" pitchFamily="66" charset="0"/>
              </a:rPr>
              <a:t>A</a:t>
            </a:r>
            <a:r>
              <a:rPr lang="en-US" dirty="0" smtClean="0">
                <a:solidFill>
                  <a:srgbClr val="7030A0"/>
                </a:solidFill>
                <a:latin typeface="Monotype Corsiva" panose="03010101010201010101" pitchFamily="66" charset="0"/>
              </a:rPr>
              <a:t>nd </a:t>
            </a:r>
            <a:r>
              <a:rPr lang="en-US" dirty="0">
                <a:solidFill>
                  <a:srgbClr val="7030A0"/>
                </a:solidFill>
                <a:latin typeface="Monotype Corsiva" panose="03010101010201010101" pitchFamily="66" charset="0"/>
              </a:rPr>
              <a:t>N</a:t>
            </a:r>
            <a:r>
              <a:rPr lang="en-US" dirty="0" smtClean="0">
                <a:solidFill>
                  <a:srgbClr val="7030A0"/>
                </a:solidFill>
                <a:latin typeface="Monotype Corsiva" panose="03010101010201010101" pitchFamily="66" charset="0"/>
              </a:rPr>
              <a:t>o </a:t>
            </a:r>
            <a:r>
              <a:rPr lang="en-US" dirty="0">
                <a:solidFill>
                  <a:srgbClr val="7030A0"/>
                </a:solidFill>
                <a:latin typeface="Monotype Corsiva" panose="03010101010201010101" pitchFamily="66" charset="0"/>
              </a:rPr>
              <a:t>P</a:t>
            </a:r>
            <a:r>
              <a:rPr lang="en-US" dirty="0" smtClean="0">
                <a:solidFill>
                  <a:srgbClr val="7030A0"/>
                </a:solidFill>
                <a:latin typeface="Monotype Corsiva" panose="03010101010201010101" pitchFamily="66" charset="0"/>
              </a:rPr>
              <a:t>lay…</a:t>
            </a:r>
            <a:endParaRPr lang="en-US" dirty="0">
              <a:solidFill>
                <a:srgbClr val="7030A0"/>
              </a:solidFill>
              <a:latin typeface="Monotype Corsiva" panose="03010101010201010101" pitchFamily="66" charset="0"/>
            </a:endParaRPr>
          </a:p>
        </p:txBody>
      </p:sp>
      <p:sp>
        <p:nvSpPr>
          <p:cNvPr id="3" name="Content Placeholder 2"/>
          <p:cNvSpPr>
            <a:spLocks noGrp="1"/>
          </p:cNvSpPr>
          <p:nvPr>
            <p:ph idx="1"/>
          </p:nvPr>
        </p:nvSpPr>
        <p:spPr>
          <a:xfrm>
            <a:off x="457200" y="1295400"/>
            <a:ext cx="8229600" cy="5334000"/>
          </a:xfrm>
        </p:spPr>
        <p:txBody>
          <a:bodyPr/>
          <a:lstStyle/>
          <a:p>
            <a:r>
              <a:rPr lang="en-US" dirty="0" smtClean="0"/>
              <a:t>Have a social function monthly or quarterly</a:t>
            </a:r>
          </a:p>
          <a:p>
            <a:r>
              <a:rPr lang="en-US" dirty="0" smtClean="0"/>
              <a:t>Sponsor a  social event or host a club party for families</a:t>
            </a:r>
          </a:p>
          <a:p>
            <a:r>
              <a:rPr lang="en-US" dirty="0" smtClean="0"/>
              <a:t>Host a “Girls Night Out”</a:t>
            </a:r>
          </a:p>
          <a:p>
            <a:r>
              <a:rPr lang="en-US" dirty="0" smtClean="0"/>
              <a:t>After a club project is completed schedule lunch or dinner out with everyone invited</a:t>
            </a:r>
          </a:p>
          <a:p>
            <a:r>
              <a:rPr lang="en-US" dirty="0" smtClean="0"/>
              <a:t>Strengthen the bond between members by  having an impromptu coffee get together, dinner or movie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6019800"/>
            <a:ext cx="3124200" cy="476250"/>
          </a:xfrm>
          <a:prstGeom prst="rect">
            <a:avLst/>
          </a:prstGeom>
        </p:spPr>
      </p:pic>
    </p:spTree>
    <p:extLst>
      <p:ext uri="{BB962C8B-B14F-4D97-AF65-F5344CB8AC3E}">
        <p14:creationId xmlns:p14="http://schemas.microsoft.com/office/powerpoint/2010/main" val="3108600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latin typeface="Monotype Corsiva" panose="03010101010201010101" pitchFamily="66" charset="0"/>
              </a:rPr>
              <a:t>Long Term Member Retention</a:t>
            </a:r>
            <a:endParaRPr lang="en-US" dirty="0">
              <a:solidFill>
                <a:srgbClr val="7030A0"/>
              </a:solidFill>
              <a:latin typeface="Monotype Corsiva" panose="03010101010201010101" pitchFamily="66" charset="0"/>
            </a:endParaRPr>
          </a:p>
        </p:txBody>
      </p:sp>
      <p:sp>
        <p:nvSpPr>
          <p:cNvPr id="3" name="Content Placeholder 2"/>
          <p:cNvSpPr>
            <a:spLocks noGrp="1"/>
          </p:cNvSpPr>
          <p:nvPr>
            <p:ph idx="1"/>
          </p:nvPr>
        </p:nvSpPr>
        <p:spPr/>
        <p:txBody>
          <a:bodyPr/>
          <a:lstStyle/>
          <a:p>
            <a:r>
              <a:rPr lang="en-US" dirty="0" smtClean="0"/>
              <a:t>Show members their value</a:t>
            </a:r>
          </a:p>
          <a:p>
            <a:r>
              <a:rPr lang="en-US" dirty="0" smtClean="0"/>
              <a:t>Provide ongoing attention and involvement</a:t>
            </a:r>
          </a:p>
          <a:p>
            <a:r>
              <a:rPr lang="en-US" dirty="0" smtClean="0"/>
              <a:t>Offer feedback after meetings</a:t>
            </a:r>
          </a:p>
          <a:p>
            <a:r>
              <a:rPr lang="en-US" dirty="0" smtClean="0"/>
              <a:t>Present an Annual Report</a:t>
            </a:r>
          </a:p>
          <a:p>
            <a:r>
              <a:rPr lang="en-US" dirty="0" smtClean="0"/>
              <a:t>Use committees for small group involvement</a:t>
            </a:r>
          </a:p>
          <a:p>
            <a:r>
              <a:rPr lang="en-US" dirty="0" smtClean="0"/>
              <a:t>Say Thank you!</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243" y="5105400"/>
            <a:ext cx="3124200" cy="952500"/>
          </a:xfrm>
          <a:prstGeom prst="rect">
            <a:avLst/>
          </a:prstGeom>
        </p:spPr>
      </p:pic>
    </p:spTree>
    <p:extLst>
      <p:ext uri="{BB962C8B-B14F-4D97-AF65-F5344CB8AC3E}">
        <p14:creationId xmlns:p14="http://schemas.microsoft.com/office/powerpoint/2010/main" val="151526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latin typeface="Monotype Corsiva" panose="03010101010201010101" pitchFamily="66" charset="0"/>
              </a:rPr>
              <a:t>Retention…</a:t>
            </a:r>
            <a:r>
              <a:rPr lang="en-US" sz="4000" dirty="0" err="1" smtClean="0">
                <a:solidFill>
                  <a:srgbClr val="7030A0"/>
                </a:solidFill>
                <a:latin typeface="Monotype Corsiva" panose="03010101010201010101" pitchFamily="66" charset="0"/>
              </a:rPr>
              <a:t>Keep’em</a:t>
            </a:r>
            <a:r>
              <a:rPr lang="en-US" sz="3600" dirty="0" smtClean="0">
                <a:solidFill>
                  <a:srgbClr val="7030A0"/>
                </a:solidFill>
                <a:latin typeface="Monotype Corsiva" panose="03010101010201010101" pitchFamily="66" charset="0"/>
              </a:rPr>
              <a:t> </a:t>
            </a:r>
            <a:r>
              <a:rPr lang="en-US" sz="4000" dirty="0">
                <a:solidFill>
                  <a:srgbClr val="7030A0"/>
                </a:solidFill>
                <a:latin typeface="Monotype Corsiva" panose="03010101010201010101" pitchFamily="66" charset="0"/>
              </a:rPr>
              <a:t>C</a:t>
            </a:r>
            <a:r>
              <a:rPr lang="en-US" sz="4000" dirty="0" smtClean="0">
                <a:solidFill>
                  <a:srgbClr val="7030A0"/>
                </a:solidFill>
                <a:latin typeface="Monotype Corsiva" panose="03010101010201010101" pitchFamily="66" charset="0"/>
              </a:rPr>
              <a:t>oming </a:t>
            </a:r>
            <a:r>
              <a:rPr lang="en-US" sz="4000" dirty="0">
                <a:solidFill>
                  <a:srgbClr val="7030A0"/>
                </a:solidFill>
                <a:latin typeface="Monotype Corsiva" panose="03010101010201010101" pitchFamily="66" charset="0"/>
              </a:rPr>
              <a:t>B</a:t>
            </a:r>
            <a:r>
              <a:rPr lang="en-US" sz="4000" dirty="0" smtClean="0">
                <a:solidFill>
                  <a:srgbClr val="7030A0"/>
                </a:solidFill>
                <a:latin typeface="Monotype Corsiva" panose="03010101010201010101" pitchFamily="66" charset="0"/>
              </a:rPr>
              <a:t>ack!</a:t>
            </a:r>
            <a:endParaRPr lang="en-US" sz="4000" dirty="0">
              <a:solidFill>
                <a:srgbClr val="7030A0"/>
              </a:solidFill>
              <a:latin typeface="Monotype Corsiva" panose="03010101010201010101" pitchFamily="66" charset="0"/>
            </a:endParaRPr>
          </a:p>
        </p:txBody>
      </p:sp>
      <p:sp>
        <p:nvSpPr>
          <p:cNvPr id="3" name="Content Placeholder 2"/>
          <p:cNvSpPr>
            <a:spLocks noGrp="1"/>
          </p:cNvSpPr>
          <p:nvPr>
            <p:ph idx="1"/>
          </p:nvPr>
        </p:nvSpPr>
        <p:spPr/>
        <p:txBody>
          <a:bodyPr/>
          <a:lstStyle/>
          <a:p>
            <a:r>
              <a:rPr lang="en-US" dirty="0" smtClean="0"/>
              <a:t>Lots of recognition</a:t>
            </a:r>
          </a:p>
          <a:p>
            <a:r>
              <a:rPr lang="en-US" dirty="0" smtClean="0"/>
              <a:t>Welcoming and engaging environment</a:t>
            </a:r>
          </a:p>
          <a:p>
            <a:r>
              <a:rPr lang="en-US" dirty="0" smtClean="0"/>
              <a:t>Flexible schedules/shifts</a:t>
            </a:r>
          </a:p>
          <a:p>
            <a:r>
              <a:rPr lang="en-US" dirty="0" smtClean="0"/>
              <a:t>Professional development and career explorations</a:t>
            </a:r>
          </a:p>
          <a:p>
            <a:r>
              <a:rPr lang="en-US" dirty="0" smtClean="0"/>
              <a:t>Networking and social interactions: ”</a:t>
            </a:r>
            <a:r>
              <a:rPr lang="en-US" sz="2800" dirty="0" smtClean="0"/>
              <a:t>Bring a friend</a:t>
            </a:r>
            <a:r>
              <a:rPr lang="en-US" dirty="0" smtClean="0"/>
              <a: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2151" y="5257800"/>
            <a:ext cx="3124200" cy="952500"/>
          </a:xfrm>
          <a:prstGeom prst="rect">
            <a:avLst/>
          </a:prstGeom>
        </p:spPr>
      </p:pic>
    </p:spTree>
    <p:extLst>
      <p:ext uri="{BB962C8B-B14F-4D97-AF65-F5344CB8AC3E}">
        <p14:creationId xmlns:p14="http://schemas.microsoft.com/office/powerpoint/2010/main" val="3067156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rgbClr val="7030A0"/>
                </a:solidFill>
                <a:latin typeface="Monotype Corsiva" panose="03010101010201010101" pitchFamily="66" charset="0"/>
              </a:rPr>
              <a:t>A Good Start</a:t>
            </a:r>
            <a:endParaRPr lang="en-US" dirty="0">
              <a:solidFill>
                <a:srgbClr val="7030A0"/>
              </a:solidFill>
              <a:latin typeface="Monotype Corsiva" panose="03010101010201010101" pitchFamily="66" charset="0"/>
            </a:endParaRPr>
          </a:p>
        </p:txBody>
      </p:sp>
      <p:sp>
        <p:nvSpPr>
          <p:cNvPr id="3" name="Content Placeholder 2"/>
          <p:cNvSpPr>
            <a:spLocks noGrp="1"/>
          </p:cNvSpPr>
          <p:nvPr>
            <p:ph idx="1"/>
          </p:nvPr>
        </p:nvSpPr>
        <p:spPr>
          <a:xfrm>
            <a:off x="457200" y="1219200"/>
            <a:ext cx="8305800" cy="5486400"/>
          </a:xfrm>
        </p:spPr>
        <p:txBody>
          <a:bodyPr>
            <a:noAutofit/>
          </a:bodyPr>
          <a:lstStyle/>
          <a:p>
            <a:r>
              <a:rPr lang="en-US" sz="2800" dirty="0" smtClean="0"/>
              <a:t>At </a:t>
            </a:r>
            <a:r>
              <a:rPr lang="en-US" sz="2800" dirty="0"/>
              <a:t>the </a:t>
            </a:r>
            <a:r>
              <a:rPr lang="en-US" sz="2800" dirty="0" smtClean="0"/>
              <a:t>end </a:t>
            </a:r>
            <a:r>
              <a:rPr lang="en-US" sz="2800" dirty="0"/>
              <a:t>of your </a:t>
            </a:r>
            <a:r>
              <a:rPr lang="en-US" sz="2800" dirty="0" smtClean="0"/>
              <a:t>club </a:t>
            </a:r>
            <a:r>
              <a:rPr lang="en-US" sz="2800" dirty="0"/>
              <a:t>year engage your members by asking them what they liked over the past club year and what they disliked. Although we don’t like to hear what our members disliked, you should remember you can learn as much from the dislikes as you can from the likes on the direction your club needs to go. Take it a step further and have your </a:t>
            </a:r>
            <a:r>
              <a:rPr lang="en-US" sz="2800" dirty="0" smtClean="0"/>
              <a:t>club’s </a:t>
            </a:r>
            <a:r>
              <a:rPr lang="en-US" sz="2800" dirty="0"/>
              <a:t>officers share what they thought went well and what they feel could have gone better.  This open conversation makes your members feel they are playing a vital role in the direction of their club.</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9900" y="5943600"/>
            <a:ext cx="3124200" cy="672737"/>
          </a:xfrm>
          <a:prstGeom prst="rect">
            <a:avLst/>
          </a:prstGeom>
        </p:spPr>
      </p:pic>
    </p:spTree>
    <p:extLst>
      <p:ext uri="{BB962C8B-B14F-4D97-AF65-F5344CB8AC3E}">
        <p14:creationId xmlns:p14="http://schemas.microsoft.com/office/powerpoint/2010/main" val="3048789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solidFill>
                  <a:srgbClr val="7030A0"/>
                </a:solidFill>
                <a:latin typeface="Monotype Corsiva" panose="03010101010201010101" pitchFamily="66" charset="0"/>
              </a:rPr>
              <a:t>Share What You Have Learned </a:t>
            </a:r>
            <a:endParaRPr lang="en-US" dirty="0">
              <a:solidFill>
                <a:srgbClr val="7030A0"/>
              </a:solidFill>
              <a:latin typeface="Monotype Corsiva" panose="03010101010201010101" pitchFamily="66"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2326340"/>
            <a:ext cx="1905000" cy="3643313"/>
          </a:xfrm>
          <a:prstGeom prst="rect">
            <a:avLst/>
          </a:prstGeom>
        </p:spPr>
      </p:pic>
      <p:sp>
        <p:nvSpPr>
          <p:cNvPr id="5" name="TextBox 4"/>
          <p:cNvSpPr txBox="1"/>
          <p:nvPr/>
        </p:nvSpPr>
        <p:spPr>
          <a:xfrm>
            <a:off x="609600" y="1993560"/>
            <a:ext cx="4953000" cy="4308872"/>
          </a:xfrm>
          <a:prstGeom prst="rect">
            <a:avLst/>
          </a:prstGeom>
          <a:noFill/>
        </p:spPr>
        <p:txBody>
          <a:bodyPr wrap="square" rtlCol="0">
            <a:spAutoFit/>
          </a:bodyPr>
          <a:lstStyle/>
          <a:p>
            <a:r>
              <a:rPr lang="en-US" sz="1600" dirty="0" smtClean="0"/>
              <a:t>My reasons for staying in the federation for 35 years are the same reasons I chose to join. It begins with my club which is made up of wonderful, inventive and kind people…the best friends you could ever have when you need them. The District still gives me the best of sharing in projects, ideas and friendships  given freely. The State provides ideas from clubs all over the state and provides a guide for opportunities to expand the work we do at the club level. I could have my car breakdown anywhere in this state and I would have a friend in that town…a Woman’s Club Sister.  The biggest reason to be a part of GFWC is the far reaching giving we can do as a group and the “expansion of me” as a person. No other organization I have ever belonged to allowed me to grow so much and to give back my talents to the community</a:t>
            </a:r>
          </a:p>
          <a:p>
            <a:r>
              <a:rPr lang="en-US" sz="1600" dirty="0"/>
              <a:t>	</a:t>
            </a:r>
            <a:r>
              <a:rPr lang="en-US" sz="1600" dirty="0" smtClean="0"/>
              <a:t>	Kathy Hanna</a:t>
            </a:r>
          </a:p>
          <a:p>
            <a:r>
              <a:rPr lang="en-US" sz="1600" dirty="0"/>
              <a:t>	</a:t>
            </a:r>
            <a:r>
              <a:rPr lang="en-US" sz="1600" dirty="0" smtClean="0"/>
              <a:t>	Dunwoody Woman’s Club</a:t>
            </a:r>
            <a:endParaRPr lang="en-US" dirty="0"/>
          </a:p>
        </p:txBody>
      </p:sp>
      <p:sp>
        <p:nvSpPr>
          <p:cNvPr id="6" name="Content Placeholder 5"/>
          <p:cNvSpPr>
            <a:spLocks noGrp="1"/>
          </p:cNvSpPr>
          <p:nvPr>
            <p:ph idx="1"/>
          </p:nvPr>
        </p:nvSpPr>
        <p:spPr>
          <a:xfrm>
            <a:off x="457200" y="1143000"/>
            <a:ext cx="8229600" cy="5105400"/>
          </a:xfrm>
        </p:spPr>
        <p:txBody>
          <a:bodyPr>
            <a:normAutofit/>
          </a:bodyPr>
          <a:lstStyle/>
          <a:p>
            <a:pPr marL="0" indent="0">
              <a:buNone/>
            </a:pPr>
            <a:r>
              <a:rPr lang="en-US" sz="2800" dirty="0" smtClean="0"/>
              <a:t>Use testimonials from club members to promote your club</a:t>
            </a:r>
            <a:endParaRPr lang="en-US" sz="2800" dirty="0"/>
          </a:p>
        </p:txBody>
      </p:sp>
    </p:spTree>
    <p:extLst>
      <p:ext uri="{BB962C8B-B14F-4D97-AF65-F5344CB8AC3E}">
        <p14:creationId xmlns:p14="http://schemas.microsoft.com/office/powerpoint/2010/main" val="21843838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latin typeface="Monotype Corsiva" panose="03010101010201010101" pitchFamily="66" charset="0"/>
              </a:rPr>
              <a:t>More Information</a:t>
            </a:r>
            <a:endParaRPr lang="en-US" dirty="0">
              <a:solidFill>
                <a:srgbClr val="7030A0"/>
              </a:solidFill>
              <a:latin typeface="Monotype Corsiva" panose="03010101010201010101" pitchFamily="66" charset="0"/>
            </a:endParaRPr>
          </a:p>
        </p:txBody>
      </p:sp>
      <p:sp>
        <p:nvSpPr>
          <p:cNvPr id="3" name="Content Placeholder 2"/>
          <p:cNvSpPr>
            <a:spLocks noGrp="1"/>
          </p:cNvSpPr>
          <p:nvPr>
            <p:ph idx="1"/>
          </p:nvPr>
        </p:nvSpPr>
        <p:spPr/>
        <p:txBody>
          <a:bodyPr/>
          <a:lstStyle/>
          <a:p>
            <a:pPr marL="0" indent="0">
              <a:buNone/>
            </a:pPr>
            <a:r>
              <a:rPr lang="en-US" sz="2800" dirty="0" smtClean="0"/>
              <a:t>The GFWC Georgia 3</a:t>
            </a:r>
            <a:r>
              <a:rPr lang="en-US" sz="2800" baseline="30000" dirty="0" smtClean="0"/>
              <a:t>rd</a:t>
            </a:r>
            <a:r>
              <a:rPr lang="en-US" sz="2800" dirty="0" smtClean="0"/>
              <a:t> Vice President and Membership Chair, Cathy Jones has provided an outstanding </a:t>
            </a:r>
            <a:r>
              <a:rPr lang="en-US" sz="2800" dirty="0"/>
              <a:t>g</a:t>
            </a:r>
            <a:r>
              <a:rPr lang="en-US" sz="2800" dirty="0" smtClean="0"/>
              <a:t>uide to meet all of your membership needs. You will find more facts, information, concrete ideas and bits of wisdom to help you create an effective, successful and fun membership program for your clubs. The guide begins on page 270 of the GFWC GA Yearbook.</a:t>
            </a:r>
          </a:p>
          <a:p>
            <a:pPr marL="0" indent="0" algn="ctr">
              <a:buNone/>
            </a:pPr>
            <a:r>
              <a:rPr lang="en-US" sz="2800" dirty="0" smtClean="0">
                <a:solidFill>
                  <a:srgbClr val="7030A0"/>
                </a:solidFill>
                <a:latin typeface="Monotype Corsiva" panose="03010101010201010101" pitchFamily="66" charset="0"/>
              </a:rPr>
              <a:t>Thank you, Cathy</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9900" y="5334000"/>
            <a:ext cx="3124200" cy="952500"/>
          </a:xfrm>
          <a:prstGeom prst="rect">
            <a:avLst/>
          </a:prstGeom>
        </p:spPr>
      </p:pic>
    </p:spTree>
    <p:extLst>
      <p:ext uri="{BB962C8B-B14F-4D97-AF65-F5344CB8AC3E}">
        <p14:creationId xmlns:p14="http://schemas.microsoft.com/office/powerpoint/2010/main" val="31579427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1269</TotalTime>
  <Words>1023</Words>
  <Application>Microsoft Office PowerPoint</Application>
  <PresentationFormat>On-screen Show (4:3)</PresentationFormat>
  <Paragraphs>99</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North West District</vt:lpstr>
      <vt:lpstr>Our Theme</vt:lpstr>
      <vt:lpstr>Retention Facts</vt:lpstr>
      <vt:lpstr>Ask Yourself Who Are We As A Club</vt:lpstr>
      <vt:lpstr>What Does Your Club Do?</vt:lpstr>
      <vt:lpstr>A Look Inside Your Club</vt:lpstr>
      <vt:lpstr>About Your Meetings</vt:lpstr>
      <vt:lpstr>Communication is Key</vt:lpstr>
      <vt:lpstr>Offer Leadership Experience</vt:lpstr>
      <vt:lpstr>Listen To Your Members</vt:lpstr>
      <vt:lpstr>Recognize And Reward Your Members</vt:lpstr>
      <vt:lpstr>Are you Taking Care Of All Your Members</vt:lpstr>
      <vt:lpstr>Kindness Works</vt:lpstr>
      <vt:lpstr>All Work And No Play…</vt:lpstr>
      <vt:lpstr>Long Term Member Retention</vt:lpstr>
      <vt:lpstr>Retention…Keep’em Coming Back!</vt:lpstr>
      <vt:lpstr>A Good Start</vt:lpstr>
      <vt:lpstr>Share What You Have Learned </vt:lpstr>
      <vt:lpstr>More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 West District</dc:title>
  <dc:creator>Karen</dc:creator>
  <cp:lastModifiedBy>Karen</cp:lastModifiedBy>
  <cp:revision>27</cp:revision>
  <dcterms:created xsi:type="dcterms:W3CDTF">2018-08-01T21:24:14Z</dcterms:created>
  <dcterms:modified xsi:type="dcterms:W3CDTF">2018-09-30T14:13:13Z</dcterms:modified>
</cp:coreProperties>
</file>